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270"/>
  </p:notesMasterIdLst>
  <p:handoutMasterIdLst>
    <p:handoutMasterId r:id="rId271"/>
  </p:handoutMasterIdLst>
  <p:sldIdLst>
    <p:sldId id="256" r:id="rId6"/>
    <p:sldId id="665" r:id="rId7"/>
    <p:sldId id="664" r:id="rId8"/>
    <p:sldId id="330" r:id="rId9"/>
    <p:sldId id="257" r:id="rId10"/>
    <p:sldId id="557" r:id="rId11"/>
    <p:sldId id="558" r:id="rId12"/>
    <p:sldId id="559" r:id="rId13"/>
    <p:sldId id="560" r:id="rId14"/>
    <p:sldId id="561" r:id="rId15"/>
    <p:sldId id="562" r:id="rId16"/>
    <p:sldId id="563" r:id="rId17"/>
    <p:sldId id="564" r:id="rId18"/>
    <p:sldId id="565" r:id="rId19"/>
    <p:sldId id="566" r:id="rId20"/>
    <p:sldId id="338" r:id="rId21"/>
    <p:sldId id="340" r:id="rId22"/>
    <p:sldId id="341" r:id="rId23"/>
    <p:sldId id="342" r:id="rId24"/>
    <p:sldId id="344" r:id="rId25"/>
    <p:sldId id="346" r:id="rId26"/>
    <p:sldId id="347" r:id="rId27"/>
    <p:sldId id="350" r:id="rId28"/>
    <p:sldId id="354" r:id="rId29"/>
    <p:sldId id="355" r:id="rId30"/>
    <p:sldId id="356" r:id="rId31"/>
    <p:sldId id="567" r:id="rId32"/>
    <p:sldId id="568" r:id="rId33"/>
    <p:sldId id="569" r:id="rId34"/>
    <p:sldId id="570" r:id="rId35"/>
    <p:sldId id="571" r:id="rId36"/>
    <p:sldId id="572" r:id="rId37"/>
    <p:sldId id="573" r:id="rId38"/>
    <p:sldId id="574" r:id="rId39"/>
    <p:sldId id="575" r:id="rId40"/>
    <p:sldId id="576" r:id="rId41"/>
    <p:sldId id="578" r:id="rId42"/>
    <p:sldId id="579" r:id="rId43"/>
    <p:sldId id="581" r:id="rId44"/>
    <p:sldId id="582" r:id="rId45"/>
    <p:sldId id="583" r:id="rId46"/>
    <p:sldId id="584" r:id="rId47"/>
    <p:sldId id="585" r:id="rId48"/>
    <p:sldId id="586" r:id="rId49"/>
    <p:sldId id="587" r:id="rId50"/>
    <p:sldId id="588" r:id="rId51"/>
    <p:sldId id="589" r:id="rId52"/>
    <p:sldId id="590" r:id="rId53"/>
    <p:sldId id="591" r:id="rId54"/>
    <p:sldId id="592" r:id="rId55"/>
    <p:sldId id="593" r:id="rId56"/>
    <p:sldId id="594" r:id="rId57"/>
    <p:sldId id="595" r:id="rId58"/>
    <p:sldId id="370" r:id="rId59"/>
    <p:sldId id="372" r:id="rId60"/>
    <p:sldId id="373" r:id="rId61"/>
    <p:sldId id="374" r:id="rId62"/>
    <p:sldId id="375" r:id="rId63"/>
    <p:sldId id="262" r:id="rId64"/>
    <p:sldId id="376" r:id="rId65"/>
    <p:sldId id="287" r:id="rId66"/>
    <p:sldId id="288" r:id="rId67"/>
    <p:sldId id="289" r:id="rId68"/>
    <p:sldId id="377" r:id="rId69"/>
    <p:sldId id="290" r:id="rId70"/>
    <p:sldId id="291" r:id="rId71"/>
    <p:sldId id="380" r:id="rId72"/>
    <p:sldId id="381" r:id="rId73"/>
    <p:sldId id="383" r:id="rId74"/>
    <p:sldId id="384" r:id="rId75"/>
    <p:sldId id="296" r:id="rId76"/>
    <p:sldId id="663" r:id="rId77"/>
    <p:sldId id="382" r:id="rId78"/>
    <p:sldId id="385" r:id="rId79"/>
    <p:sldId id="386" r:id="rId80"/>
    <p:sldId id="387" r:id="rId81"/>
    <p:sldId id="388" r:id="rId82"/>
    <p:sldId id="389" r:id="rId83"/>
    <p:sldId id="390" r:id="rId84"/>
    <p:sldId id="391" r:id="rId85"/>
    <p:sldId id="392" r:id="rId86"/>
    <p:sldId id="298" r:id="rId87"/>
    <p:sldId id="555" r:id="rId88"/>
    <p:sldId id="299" r:id="rId89"/>
    <p:sldId id="393" r:id="rId90"/>
    <p:sldId id="394" r:id="rId91"/>
    <p:sldId id="395" r:id="rId92"/>
    <p:sldId id="396" r:id="rId93"/>
    <p:sldId id="397" r:id="rId94"/>
    <p:sldId id="398" r:id="rId95"/>
    <p:sldId id="399" r:id="rId96"/>
    <p:sldId id="400" r:id="rId97"/>
    <p:sldId id="401" r:id="rId98"/>
    <p:sldId id="402" r:id="rId99"/>
    <p:sldId id="403" r:id="rId100"/>
    <p:sldId id="404" r:id="rId101"/>
    <p:sldId id="406" r:id="rId102"/>
    <p:sldId id="414" r:id="rId103"/>
    <p:sldId id="415" r:id="rId104"/>
    <p:sldId id="416" r:id="rId105"/>
    <p:sldId id="417" r:id="rId106"/>
    <p:sldId id="418" r:id="rId107"/>
    <p:sldId id="429" r:id="rId108"/>
    <p:sldId id="421" r:id="rId109"/>
    <p:sldId id="303" r:id="rId110"/>
    <p:sldId id="304" r:id="rId111"/>
    <p:sldId id="307" r:id="rId112"/>
    <p:sldId id="305" r:id="rId113"/>
    <p:sldId id="306" r:id="rId114"/>
    <p:sldId id="430" r:id="rId115"/>
    <p:sldId id="308" r:id="rId116"/>
    <p:sldId id="309" r:id="rId117"/>
    <p:sldId id="310" r:id="rId118"/>
    <p:sldId id="311" r:id="rId119"/>
    <p:sldId id="312" r:id="rId120"/>
    <p:sldId id="313" r:id="rId121"/>
    <p:sldId id="314" r:id="rId122"/>
    <p:sldId id="315" r:id="rId123"/>
    <p:sldId id="431" r:id="rId124"/>
    <p:sldId id="432" r:id="rId125"/>
    <p:sldId id="434" r:id="rId126"/>
    <p:sldId id="435" r:id="rId127"/>
    <p:sldId id="319" r:id="rId128"/>
    <p:sldId id="436" r:id="rId129"/>
    <p:sldId id="320" r:id="rId130"/>
    <p:sldId id="437" r:id="rId131"/>
    <p:sldId id="438" r:id="rId132"/>
    <p:sldId id="322" r:id="rId133"/>
    <p:sldId id="323" r:id="rId134"/>
    <p:sldId id="439" r:id="rId135"/>
    <p:sldId id="440" r:id="rId136"/>
    <p:sldId id="441" r:id="rId137"/>
    <p:sldId id="442" r:id="rId138"/>
    <p:sldId id="443" r:id="rId139"/>
    <p:sldId id="444" r:id="rId140"/>
    <p:sldId id="448" r:id="rId141"/>
    <p:sldId id="445" r:id="rId142"/>
    <p:sldId id="446" r:id="rId143"/>
    <p:sldId id="447" r:id="rId144"/>
    <p:sldId id="450" r:id="rId145"/>
    <p:sldId id="451" r:id="rId146"/>
    <p:sldId id="452" r:id="rId147"/>
    <p:sldId id="324" r:id="rId148"/>
    <p:sldId id="453" r:id="rId149"/>
    <p:sldId id="454" r:id="rId150"/>
    <p:sldId id="325" r:id="rId151"/>
    <p:sldId id="326" r:id="rId152"/>
    <p:sldId id="455" r:id="rId153"/>
    <p:sldId id="456" r:id="rId154"/>
    <p:sldId id="457" r:id="rId155"/>
    <p:sldId id="458" r:id="rId156"/>
    <p:sldId id="459" r:id="rId157"/>
    <p:sldId id="460" r:id="rId158"/>
    <p:sldId id="461" r:id="rId159"/>
    <p:sldId id="462" r:id="rId160"/>
    <p:sldId id="463" r:id="rId161"/>
    <p:sldId id="464" r:id="rId162"/>
    <p:sldId id="328" r:id="rId163"/>
    <p:sldId id="465" r:id="rId164"/>
    <p:sldId id="466" r:id="rId165"/>
    <p:sldId id="467" r:id="rId166"/>
    <p:sldId id="468" r:id="rId167"/>
    <p:sldId id="470" r:id="rId168"/>
    <p:sldId id="471" r:id="rId169"/>
    <p:sldId id="472" r:id="rId170"/>
    <p:sldId id="473" r:id="rId171"/>
    <p:sldId id="474" r:id="rId172"/>
    <p:sldId id="659" r:id="rId173"/>
    <p:sldId id="660" r:id="rId174"/>
    <p:sldId id="658" r:id="rId175"/>
    <p:sldId id="475" r:id="rId176"/>
    <p:sldId id="662" r:id="rId177"/>
    <p:sldId id="477" r:id="rId178"/>
    <p:sldId id="478" r:id="rId179"/>
    <p:sldId id="479" r:id="rId180"/>
    <p:sldId id="481" r:id="rId181"/>
    <p:sldId id="482" r:id="rId182"/>
    <p:sldId id="483" r:id="rId183"/>
    <p:sldId id="484" r:id="rId184"/>
    <p:sldId id="596" r:id="rId185"/>
    <p:sldId id="597" r:id="rId186"/>
    <p:sldId id="598" r:id="rId187"/>
    <p:sldId id="599" r:id="rId188"/>
    <p:sldId id="600" r:id="rId189"/>
    <p:sldId id="601" r:id="rId190"/>
    <p:sldId id="602" r:id="rId191"/>
    <p:sldId id="603" r:id="rId192"/>
    <p:sldId id="604" r:id="rId193"/>
    <p:sldId id="605" r:id="rId194"/>
    <p:sldId id="606" r:id="rId195"/>
    <p:sldId id="607" r:id="rId196"/>
    <p:sldId id="608" r:id="rId197"/>
    <p:sldId id="488" r:id="rId198"/>
    <p:sldId id="489" r:id="rId199"/>
    <p:sldId id="491" r:id="rId200"/>
    <p:sldId id="490" r:id="rId201"/>
    <p:sldId id="493" r:id="rId202"/>
    <p:sldId id="495" r:id="rId203"/>
    <p:sldId id="609" r:id="rId204"/>
    <p:sldId id="610" r:id="rId205"/>
    <p:sldId id="611" r:id="rId206"/>
    <p:sldId id="612" r:id="rId207"/>
    <p:sldId id="613" r:id="rId208"/>
    <p:sldId id="614" r:id="rId209"/>
    <p:sldId id="615" r:id="rId210"/>
    <p:sldId id="616" r:id="rId211"/>
    <p:sldId id="617" r:id="rId212"/>
    <p:sldId id="618" r:id="rId213"/>
    <p:sldId id="619" r:id="rId214"/>
    <p:sldId id="620" r:id="rId215"/>
    <p:sldId id="621" r:id="rId216"/>
    <p:sldId id="622" r:id="rId217"/>
    <p:sldId id="623" r:id="rId218"/>
    <p:sldId id="624" r:id="rId219"/>
    <p:sldId id="506" r:id="rId220"/>
    <p:sldId id="507" r:id="rId221"/>
    <p:sldId id="510" r:id="rId222"/>
    <p:sldId id="625" r:id="rId223"/>
    <p:sldId id="626" r:id="rId224"/>
    <p:sldId id="627" r:id="rId225"/>
    <p:sldId id="628" r:id="rId226"/>
    <p:sldId id="629" r:id="rId227"/>
    <p:sldId id="630" r:id="rId228"/>
    <p:sldId id="631" r:id="rId229"/>
    <p:sldId id="632" r:id="rId230"/>
    <p:sldId id="633" r:id="rId231"/>
    <p:sldId id="515" r:id="rId232"/>
    <p:sldId id="516" r:id="rId233"/>
    <p:sldId id="518" r:id="rId234"/>
    <p:sldId id="519" r:id="rId235"/>
    <p:sldId id="520" r:id="rId236"/>
    <p:sldId id="521" r:id="rId237"/>
    <p:sldId id="523" r:id="rId238"/>
    <p:sldId id="524" r:id="rId239"/>
    <p:sldId id="634" r:id="rId240"/>
    <p:sldId id="636" r:id="rId241"/>
    <p:sldId id="637" r:id="rId242"/>
    <p:sldId id="638" r:id="rId243"/>
    <p:sldId id="639" r:id="rId244"/>
    <p:sldId id="640" r:id="rId245"/>
    <p:sldId id="641" r:id="rId246"/>
    <p:sldId id="642" r:id="rId247"/>
    <p:sldId id="643" r:id="rId248"/>
    <p:sldId id="644" r:id="rId249"/>
    <p:sldId id="645" r:id="rId250"/>
    <p:sldId id="646" r:id="rId251"/>
    <p:sldId id="647" r:id="rId252"/>
    <p:sldId id="648" r:id="rId253"/>
    <p:sldId id="649" r:id="rId254"/>
    <p:sldId id="650" r:id="rId255"/>
    <p:sldId id="651" r:id="rId256"/>
    <p:sldId id="652" r:id="rId257"/>
    <p:sldId id="653" r:id="rId258"/>
    <p:sldId id="540" r:id="rId259"/>
    <p:sldId id="542" r:id="rId260"/>
    <p:sldId id="541" r:id="rId261"/>
    <p:sldId id="543" r:id="rId262"/>
    <p:sldId id="544" r:id="rId263"/>
    <p:sldId id="553" r:id="rId264"/>
    <p:sldId id="546" r:id="rId265"/>
    <p:sldId id="550" r:id="rId266"/>
    <p:sldId id="655" r:id="rId267"/>
    <p:sldId id="656" r:id="rId268"/>
    <p:sldId id="654" r:id="rId269"/>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id="{977F9D45-667D-2C43-803D-16D2B0F01917}">
          <p14:sldIdLst>
            <p14:sldId id="256"/>
            <p14:sldId id="665"/>
            <p14:sldId id="664"/>
            <p14:sldId id="330"/>
          </p14:sldIdLst>
        </p14:section>
        <p14:section name="Intros &amp; Objectives" id="{54FC2BF0-15DE-A946-A2BF-DC0ACEB2C9DB}">
          <p14:sldIdLst>
            <p14:sldId id="257"/>
            <p14:sldId id="557"/>
            <p14:sldId id="558"/>
            <p14:sldId id="559"/>
            <p14:sldId id="560"/>
            <p14:sldId id="561"/>
            <p14:sldId id="562"/>
            <p14:sldId id="563"/>
            <p14:sldId id="564"/>
            <p14:sldId id="565"/>
            <p14:sldId id="566"/>
            <p14:sldId id="338"/>
            <p14:sldId id="340"/>
            <p14:sldId id="341"/>
            <p14:sldId id="342"/>
            <p14:sldId id="344"/>
            <p14:sldId id="346"/>
          </p14:sldIdLst>
        </p14:section>
        <p14:section name="Overview of Chef" id="{82EE5EAE-A76C-2441-A613-ADF6843ECBCF}">
          <p14:sldIdLst>
            <p14:sldId id="347"/>
            <p14:sldId id="350"/>
            <p14:sldId id="354"/>
            <p14:sldId id="355"/>
            <p14:sldId id="356"/>
          </p14:sldIdLst>
        </p14:section>
        <p14:section name="Resources" id="{54C70F14-6D45-D241-BEF1-C7E42485777E}">
          <p14:sldIdLst>
            <p14:sldId id="567"/>
            <p14:sldId id="568"/>
            <p14:sldId id="569"/>
            <p14:sldId id="570"/>
            <p14:sldId id="571"/>
            <p14:sldId id="572"/>
            <p14:sldId id="573"/>
            <p14:sldId id="574"/>
            <p14:sldId id="575"/>
            <p14:sldId id="576"/>
            <p14:sldId id="578"/>
            <p14:sldId id="579"/>
            <p14:sldId id="581"/>
            <p14:sldId id="582"/>
            <p14:sldId id="583"/>
            <p14:sldId id="584"/>
            <p14:sldId id="585"/>
            <p14:sldId id="586"/>
            <p14:sldId id="587"/>
            <p14:sldId id="588"/>
            <p14:sldId id="589"/>
            <p14:sldId id="590"/>
            <p14:sldId id="591"/>
            <p14:sldId id="592"/>
            <p14:sldId id="593"/>
            <p14:sldId id="594"/>
            <p14:sldId id="595"/>
          </p14:sldIdLst>
        </p14:section>
        <p14:section name="Recipes" id="{F4F2CC9A-5BC4-3D48-8BCB-5DEBA251BCFF}">
          <p14:sldIdLst>
            <p14:sldId id="370"/>
            <p14:sldId id="372"/>
            <p14:sldId id="373"/>
            <p14:sldId id="374"/>
            <p14:sldId id="375"/>
            <p14:sldId id="262"/>
            <p14:sldId id="376"/>
            <p14:sldId id="287"/>
            <p14:sldId id="288"/>
            <p14:sldId id="289"/>
            <p14:sldId id="377"/>
            <p14:sldId id="290"/>
            <p14:sldId id="291"/>
            <p14:sldId id="380"/>
            <p14:sldId id="381"/>
            <p14:sldId id="383"/>
            <p14:sldId id="384"/>
            <p14:sldId id="296"/>
            <p14:sldId id="663"/>
            <p14:sldId id="382"/>
            <p14:sldId id="385"/>
            <p14:sldId id="386"/>
            <p14:sldId id="387"/>
            <p14:sldId id="388"/>
            <p14:sldId id="389"/>
            <p14:sldId id="390"/>
            <p14:sldId id="391"/>
            <p14:sldId id="392"/>
            <p14:sldId id="298"/>
            <p14:sldId id="555"/>
            <p14:sldId id="299"/>
            <p14:sldId id="393"/>
            <p14:sldId id="394"/>
            <p14:sldId id="395"/>
            <p14:sldId id="396"/>
            <p14:sldId id="397"/>
            <p14:sldId id="398"/>
            <p14:sldId id="399"/>
            <p14:sldId id="400"/>
          </p14:sldIdLst>
        </p14:section>
        <p14:section name="Cookbooks" id="{8C6D32A5-DECD-334C-B191-97E31CB8E353}">
          <p14:sldIdLst>
            <p14:sldId id="401"/>
            <p14:sldId id="402"/>
            <p14:sldId id="403"/>
            <p14:sldId id="404"/>
            <p14:sldId id="406"/>
            <p14:sldId id="414"/>
            <p14:sldId id="415"/>
            <p14:sldId id="416"/>
            <p14:sldId id="417"/>
            <p14:sldId id="418"/>
            <p14:sldId id="429"/>
            <p14:sldId id="421"/>
            <p14:sldId id="303"/>
            <p14:sldId id="304"/>
            <p14:sldId id="307"/>
            <p14:sldId id="305"/>
            <p14:sldId id="306"/>
            <p14:sldId id="430"/>
            <p14:sldId id="308"/>
            <p14:sldId id="309"/>
            <p14:sldId id="310"/>
            <p14:sldId id="311"/>
            <p14:sldId id="312"/>
            <p14:sldId id="313"/>
            <p14:sldId id="314"/>
            <p14:sldId id="315"/>
            <p14:sldId id="431"/>
            <p14:sldId id="432"/>
            <p14:sldId id="434"/>
            <p14:sldId id="435"/>
            <p14:sldId id="319"/>
            <p14:sldId id="436"/>
            <p14:sldId id="320"/>
            <p14:sldId id="437"/>
            <p14:sldId id="438"/>
            <p14:sldId id="322"/>
            <p14:sldId id="323"/>
          </p14:sldIdLst>
        </p14:section>
        <p14:section name="Ensuring Desired State" id="{57AC8643-5C04-1A4E-866B-786A893E5692}">
          <p14:sldIdLst>
            <p14:sldId id="439"/>
            <p14:sldId id="440"/>
            <p14:sldId id="441"/>
            <p14:sldId id="442"/>
            <p14:sldId id="443"/>
            <p14:sldId id="444"/>
            <p14:sldId id="448"/>
            <p14:sldId id="445"/>
            <p14:sldId id="446"/>
            <p14:sldId id="447"/>
            <p14:sldId id="450"/>
            <p14:sldId id="451"/>
            <p14:sldId id="452"/>
          </p14:sldIdLst>
        </p14:section>
        <p14:section name="State - the node object" id="{B6DB85AF-7A42-D142-ACC9-CE035B0BA928}">
          <p14:sldIdLst>
            <p14:sldId id="324"/>
            <p14:sldId id="453"/>
            <p14:sldId id="454"/>
            <p14:sldId id="325"/>
            <p14:sldId id="326"/>
            <p14:sldId id="455"/>
            <p14:sldId id="456"/>
            <p14:sldId id="457"/>
            <p14:sldId id="458"/>
            <p14:sldId id="459"/>
            <p14:sldId id="460"/>
            <p14:sldId id="461"/>
            <p14:sldId id="462"/>
            <p14:sldId id="463"/>
            <p14:sldId id="464"/>
            <p14:sldId id="328"/>
            <p14:sldId id="465"/>
            <p14:sldId id="466"/>
            <p14:sldId id="467"/>
            <p14:sldId id="468"/>
            <p14:sldId id="470"/>
            <p14:sldId id="471"/>
            <p14:sldId id="472"/>
            <p14:sldId id="473"/>
            <p14:sldId id="474"/>
            <p14:sldId id="659"/>
            <p14:sldId id="660"/>
            <p14:sldId id="658"/>
            <p14:sldId id="475"/>
            <p14:sldId id="662"/>
          </p14:sldIdLst>
        </p14:section>
        <p14:section name="Faster Feedback" id="{4F15D5FA-41FB-054C-AE93-3FED28106B78}">
          <p14:sldIdLst>
            <p14:sldId id="477"/>
            <p14:sldId id="478"/>
            <p14:sldId id="479"/>
            <p14:sldId id="481"/>
            <p14:sldId id="482"/>
            <p14:sldId id="483"/>
            <p14:sldId id="484"/>
            <p14:sldId id="596"/>
            <p14:sldId id="597"/>
            <p14:sldId id="598"/>
            <p14:sldId id="599"/>
            <p14:sldId id="600"/>
            <p14:sldId id="601"/>
            <p14:sldId id="602"/>
            <p14:sldId id="603"/>
            <p14:sldId id="604"/>
            <p14:sldId id="605"/>
            <p14:sldId id="606"/>
            <p14:sldId id="607"/>
            <p14:sldId id="608"/>
            <p14:sldId id="488"/>
            <p14:sldId id="489"/>
            <p14:sldId id="491"/>
            <p14:sldId id="490"/>
            <p14:sldId id="493"/>
            <p14:sldId id="495"/>
            <p14:sldId id="609"/>
            <p14:sldId id="610"/>
            <p14:sldId id="611"/>
            <p14:sldId id="612"/>
            <p14:sldId id="613"/>
            <p14:sldId id="614"/>
            <p14:sldId id="615"/>
            <p14:sldId id="616"/>
            <p14:sldId id="617"/>
            <p14:sldId id="618"/>
            <p14:sldId id="619"/>
            <p14:sldId id="620"/>
            <p14:sldId id="621"/>
            <p14:sldId id="622"/>
            <p14:sldId id="623"/>
            <p14:sldId id="624"/>
            <p14:sldId id="506"/>
            <p14:sldId id="507"/>
            <p14:sldId id="510"/>
            <p14:sldId id="625"/>
            <p14:sldId id="626"/>
            <p14:sldId id="627"/>
            <p14:sldId id="628"/>
            <p14:sldId id="629"/>
            <p14:sldId id="630"/>
            <p14:sldId id="631"/>
            <p14:sldId id="632"/>
            <p14:sldId id="633"/>
            <p14:sldId id="515"/>
            <p14:sldId id="516"/>
            <p14:sldId id="518"/>
            <p14:sldId id="519"/>
            <p14:sldId id="520"/>
            <p14:sldId id="521"/>
            <p14:sldId id="523"/>
            <p14:sldId id="524"/>
            <p14:sldId id="634"/>
            <p14:sldId id="636"/>
            <p14:sldId id="637"/>
            <p14:sldId id="638"/>
            <p14:sldId id="639"/>
            <p14:sldId id="640"/>
            <p14:sldId id="641"/>
            <p14:sldId id="642"/>
            <p14:sldId id="643"/>
            <p14:sldId id="644"/>
            <p14:sldId id="645"/>
            <p14:sldId id="646"/>
            <p14:sldId id="647"/>
            <p14:sldId id="648"/>
            <p14:sldId id="649"/>
            <p14:sldId id="650"/>
            <p14:sldId id="651"/>
            <p14:sldId id="652"/>
            <p14:sldId id="653"/>
          </p14:sldIdLst>
        </p14:section>
        <p14:section name="Wrap Up" id="{295AE03A-61CF-3B4C-BEF3-9E4DEF7E8F4A}">
          <p14:sldIdLst>
            <p14:sldId id="540"/>
            <p14:sldId id="542"/>
            <p14:sldId id="541"/>
            <p14:sldId id="543"/>
            <p14:sldId id="544"/>
            <p14:sldId id="553"/>
            <p14:sldId id="546"/>
            <p14:sldId id="550"/>
            <p14:sldId id="655"/>
            <p14:sldId id="656"/>
            <p14:sldId id="654"/>
          </p14:sldIdLst>
        </p14:section>
        <p14:section name="Appendix / CYOA" id="{3C440B9A-D409-F441-B445-4E0278FB4207}">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scaleToFitPaper="1"/>
  <p:clrMru>
    <a:srgbClr val="CBCFD1"/>
    <a:srgbClr val="F0F0F0"/>
    <a:srgbClr val="015068"/>
    <a:srgbClr val="0885AC"/>
    <a:srgbClr val="076F91"/>
    <a:srgbClr val="076E8F"/>
    <a:srgbClr val="06698A"/>
    <a:srgbClr val="015168"/>
    <a:srgbClr val="00B0F0"/>
    <a:srgbClr val="292929"/>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02" autoAdjust="0"/>
    <p:restoredTop sz="76174" autoAdjust="0"/>
  </p:normalViewPr>
  <p:slideViewPr>
    <p:cSldViewPr snapToGrid="0">
      <p:cViewPr>
        <p:scale>
          <a:sx n="80" d="100"/>
          <a:sy n="80" d="100"/>
        </p:scale>
        <p:origin x="400" y="14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120"/>
    </p:cViewPr>
  </p:sorterViewPr>
  <p:notesViewPr>
    <p:cSldViewPr snapToGrid="0" showGuides="1">
      <p:cViewPr varScale="1">
        <p:scale>
          <a:sx n="82" d="100"/>
          <a:sy n="82" d="100"/>
        </p:scale>
        <p:origin x="-3728" y="-10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06" Type="http://schemas.openxmlformats.org/officeDocument/2006/relationships/slide" Target="slides/slide101.xml"/><Relationship Id="rId107" Type="http://schemas.openxmlformats.org/officeDocument/2006/relationships/slide" Target="slides/slide102.xml"/><Relationship Id="rId108" Type="http://schemas.openxmlformats.org/officeDocument/2006/relationships/slide" Target="slides/slide103.xml"/><Relationship Id="rId109" Type="http://schemas.openxmlformats.org/officeDocument/2006/relationships/slide" Target="slides/slide104.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170" Type="http://schemas.openxmlformats.org/officeDocument/2006/relationships/slide" Target="slides/slide165.xml"/><Relationship Id="rId171" Type="http://schemas.openxmlformats.org/officeDocument/2006/relationships/slide" Target="slides/slide166.xml"/><Relationship Id="rId172" Type="http://schemas.openxmlformats.org/officeDocument/2006/relationships/slide" Target="slides/slide167.xml"/><Relationship Id="rId173" Type="http://schemas.openxmlformats.org/officeDocument/2006/relationships/slide" Target="slides/slide168.xml"/><Relationship Id="rId174" Type="http://schemas.openxmlformats.org/officeDocument/2006/relationships/slide" Target="slides/slide169.xml"/><Relationship Id="rId175" Type="http://schemas.openxmlformats.org/officeDocument/2006/relationships/slide" Target="slides/slide170.xml"/><Relationship Id="rId176" Type="http://schemas.openxmlformats.org/officeDocument/2006/relationships/slide" Target="slides/slide171.xml"/><Relationship Id="rId177" Type="http://schemas.openxmlformats.org/officeDocument/2006/relationships/slide" Target="slides/slide172.xml"/><Relationship Id="rId178" Type="http://schemas.openxmlformats.org/officeDocument/2006/relationships/slide" Target="slides/slide173.xml"/><Relationship Id="rId179" Type="http://schemas.openxmlformats.org/officeDocument/2006/relationships/slide" Target="slides/slide174.xml"/><Relationship Id="rId260" Type="http://schemas.openxmlformats.org/officeDocument/2006/relationships/slide" Target="slides/slide255.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61" Type="http://schemas.openxmlformats.org/officeDocument/2006/relationships/slide" Target="slides/slide256.xml"/><Relationship Id="rId262" Type="http://schemas.openxmlformats.org/officeDocument/2006/relationships/slide" Target="slides/slide257.xml"/><Relationship Id="rId263" Type="http://schemas.openxmlformats.org/officeDocument/2006/relationships/slide" Target="slides/slide258.xml"/><Relationship Id="rId264" Type="http://schemas.openxmlformats.org/officeDocument/2006/relationships/slide" Target="slides/slide259.xml"/><Relationship Id="rId110" Type="http://schemas.openxmlformats.org/officeDocument/2006/relationships/slide" Target="slides/slide105.xml"/><Relationship Id="rId111" Type="http://schemas.openxmlformats.org/officeDocument/2006/relationships/slide" Target="slides/slide106.xml"/><Relationship Id="rId112" Type="http://schemas.openxmlformats.org/officeDocument/2006/relationships/slide" Target="slides/slide107.xml"/><Relationship Id="rId113" Type="http://schemas.openxmlformats.org/officeDocument/2006/relationships/slide" Target="slides/slide108.xml"/><Relationship Id="rId114" Type="http://schemas.openxmlformats.org/officeDocument/2006/relationships/slide" Target="slides/slide109.xml"/><Relationship Id="rId115" Type="http://schemas.openxmlformats.org/officeDocument/2006/relationships/slide" Target="slides/slide110.xml"/><Relationship Id="rId116" Type="http://schemas.openxmlformats.org/officeDocument/2006/relationships/slide" Target="slides/slide111.xml"/><Relationship Id="rId117" Type="http://schemas.openxmlformats.org/officeDocument/2006/relationships/slide" Target="slides/slide112.xml"/><Relationship Id="rId118" Type="http://schemas.openxmlformats.org/officeDocument/2006/relationships/slide" Target="slides/slide113.xml"/><Relationship Id="rId119" Type="http://schemas.openxmlformats.org/officeDocument/2006/relationships/slide" Target="slides/slide114.xml"/><Relationship Id="rId200" Type="http://schemas.openxmlformats.org/officeDocument/2006/relationships/slide" Target="slides/slide195.xml"/><Relationship Id="rId201" Type="http://schemas.openxmlformats.org/officeDocument/2006/relationships/slide" Target="slides/slide196.xml"/><Relationship Id="rId202" Type="http://schemas.openxmlformats.org/officeDocument/2006/relationships/slide" Target="slides/slide197.xml"/><Relationship Id="rId203" Type="http://schemas.openxmlformats.org/officeDocument/2006/relationships/slide" Target="slides/slide198.xml"/><Relationship Id="rId204" Type="http://schemas.openxmlformats.org/officeDocument/2006/relationships/slide" Target="slides/slide199.xml"/><Relationship Id="rId205" Type="http://schemas.openxmlformats.org/officeDocument/2006/relationships/slide" Target="slides/slide200.xml"/><Relationship Id="rId206" Type="http://schemas.openxmlformats.org/officeDocument/2006/relationships/slide" Target="slides/slide201.xml"/><Relationship Id="rId207" Type="http://schemas.openxmlformats.org/officeDocument/2006/relationships/slide" Target="slides/slide202.xml"/><Relationship Id="rId208" Type="http://schemas.openxmlformats.org/officeDocument/2006/relationships/slide" Target="slides/slide203.xml"/><Relationship Id="rId209" Type="http://schemas.openxmlformats.org/officeDocument/2006/relationships/slide" Target="slides/slide204.xml"/><Relationship Id="rId265" Type="http://schemas.openxmlformats.org/officeDocument/2006/relationships/slide" Target="slides/slide260.xml"/><Relationship Id="rId266" Type="http://schemas.openxmlformats.org/officeDocument/2006/relationships/slide" Target="slides/slide261.xml"/><Relationship Id="rId267" Type="http://schemas.openxmlformats.org/officeDocument/2006/relationships/slide" Target="slides/slide262.xml"/><Relationship Id="rId268" Type="http://schemas.openxmlformats.org/officeDocument/2006/relationships/slide" Target="slides/slide263.xml"/><Relationship Id="rId269" Type="http://schemas.openxmlformats.org/officeDocument/2006/relationships/slide" Target="slides/slide26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80" Type="http://schemas.openxmlformats.org/officeDocument/2006/relationships/slide" Target="slides/slide75.xml"/><Relationship Id="rId81" Type="http://schemas.openxmlformats.org/officeDocument/2006/relationships/slide" Target="slides/slide76.xml"/><Relationship Id="rId82" Type="http://schemas.openxmlformats.org/officeDocument/2006/relationships/slide" Target="slides/slide77.xml"/><Relationship Id="rId83" Type="http://schemas.openxmlformats.org/officeDocument/2006/relationships/slide" Target="slides/slide78.xml"/><Relationship Id="rId84" Type="http://schemas.openxmlformats.org/officeDocument/2006/relationships/slide" Target="slides/slide79.xml"/><Relationship Id="rId85" Type="http://schemas.openxmlformats.org/officeDocument/2006/relationships/slide" Target="slides/slide80.xml"/><Relationship Id="rId86" Type="http://schemas.openxmlformats.org/officeDocument/2006/relationships/slide" Target="slides/slide81.xml"/><Relationship Id="rId87" Type="http://schemas.openxmlformats.org/officeDocument/2006/relationships/slide" Target="slides/slide82.xml"/><Relationship Id="rId88" Type="http://schemas.openxmlformats.org/officeDocument/2006/relationships/slide" Target="slides/slide83.xml"/><Relationship Id="rId89" Type="http://schemas.openxmlformats.org/officeDocument/2006/relationships/slide" Target="slides/slide84.xml"/><Relationship Id="rId180" Type="http://schemas.openxmlformats.org/officeDocument/2006/relationships/slide" Target="slides/slide175.xml"/><Relationship Id="rId181" Type="http://schemas.openxmlformats.org/officeDocument/2006/relationships/slide" Target="slides/slide176.xml"/><Relationship Id="rId182" Type="http://schemas.openxmlformats.org/officeDocument/2006/relationships/slide" Target="slides/slide177.xml"/><Relationship Id="rId183" Type="http://schemas.openxmlformats.org/officeDocument/2006/relationships/slide" Target="slides/slide178.xml"/><Relationship Id="rId184" Type="http://schemas.openxmlformats.org/officeDocument/2006/relationships/slide" Target="slides/slide179.xml"/><Relationship Id="rId185" Type="http://schemas.openxmlformats.org/officeDocument/2006/relationships/slide" Target="slides/slide180.xml"/><Relationship Id="rId186" Type="http://schemas.openxmlformats.org/officeDocument/2006/relationships/slide" Target="slides/slide181.xml"/><Relationship Id="rId187" Type="http://schemas.openxmlformats.org/officeDocument/2006/relationships/slide" Target="slides/slide182.xml"/><Relationship Id="rId188" Type="http://schemas.openxmlformats.org/officeDocument/2006/relationships/slide" Target="slides/slide183.xml"/><Relationship Id="rId189" Type="http://schemas.openxmlformats.org/officeDocument/2006/relationships/slide" Target="slides/slide184.xml"/><Relationship Id="rId270" Type="http://schemas.openxmlformats.org/officeDocument/2006/relationships/notesMaster" Target="notesMasters/notesMaster1.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271" Type="http://schemas.openxmlformats.org/officeDocument/2006/relationships/handoutMaster" Target="handoutMasters/handoutMaster1.xml"/><Relationship Id="rId272" Type="http://schemas.openxmlformats.org/officeDocument/2006/relationships/presProps" Target="presProps.xml"/><Relationship Id="rId273" Type="http://schemas.openxmlformats.org/officeDocument/2006/relationships/viewProps" Target="viewProps.xml"/><Relationship Id="rId274" Type="http://schemas.openxmlformats.org/officeDocument/2006/relationships/theme" Target="theme/theme1.xml"/><Relationship Id="rId120" Type="http://schemas.openxmlformats.org/officeDocument/2006/relationships/slide" Target="slides/slide115.xml"/><Relationship Id="rId121" Type="http://schemas.openxmlformats.org/officeDocument/2006/relationships/slide" Target="slides/slide116.xml"/><Relationship Id="rId122" Type="http://schemas.openxmlformats.org/officeDocument/2006/relationships/slide" Target="slides/slide117.xml"/><Relationship Id="rId123" Type="http://schemas.openxmlformats.org/officeDocument/2006/relationships/slide" Target="slides/slide118.xml"/><Relationship Id="rId124" Type="http://schemas.openxmlformats.org/officeDocument/2006/relationships/slide" Target="slides/slide119.xml"/><Relationship Id="rId125" Type="http://schemas.openxmlformats.org/officeDocument/2006/relationships/slide" Target="slides/slide120.xml"/><Relationship Id="rId126" Type="http://schemas.openxmlformats.org/officeDocument/2006/relationships/slide" Target="slides/slide121.xml"/><Relationship Id="rId127" Type="http://schemas.openxmlformats.org/officeDocument/2006/relationships/slide" Target="slides/slide122.xml"/><Relationship Id="rId128" Type="http://schemas.openxmlformats.org/officeDocument/2006/relationships/slide" Target="slides/slide123.xml"/><Relationship Id="rId129" Type="http://schemas.openxmlformats.org/officeDocument/2006/relationships/slide" Target="slides/slide124.xml"/><Relationship Id="rId210" Type="http://schemas.openxmlformats.org/officeDocument/2006/relationships/slide" Target="slides/slide205.xml"/><Relationship Id="rId211" Type="http://schemas.openxmlformats.org/officeDocument/2006/relationships/slide" Target="slides/slide206.xml"/><Relationship Id="rId212" Type="http://schemas.openxmlformats.org/officeDocument/2006/relationships/slide" Target="slides/slide207.xml"/><Relationship Id="rId213" Type="http://schemas.openxmlformats.org/officeDocument/2006/relationships/slide" Target="slides/slide208.xml"/><Relationship Id="rId214" Type="http://schemas.openxmlformats.org/officeDocument/2006/relationships/slide" Target="slides/slide209.xml"/><Relationship Id="rId215" Type="http://schemas.openxmlformats.org/officeDocument/2006/relationships/slide" Target="slides/slide210.xml"/><Relationship Id="rId216" Type="http://schemas.openxmlformats.org/officeDocument/2006/relationships/slide" Target="slides/slide211.xml"/><Relationship Id="rId217" Type="http://schemas.openxmlformats.org/officeDocument/2006/relationships/slide" Target="slides/slide212.xml"/><Relationship Id="rId218" Type="http://schemas.openxmlformats.org/officeDocument/2006/relationships/slide" Target="slides/slide213.xml"/><Relationship Id="rId219" Type="http://schemas.openxmlformats.org/officeDocument/2006/relationships/slide" Target="slides/slide214.xml"/><Relationship Id="rId275" Type="http://schemas.openxmlformats.org/officeDocument/2006/relationships/tableStyles" Target="tableStyles.xml"/><Relationship Id="rId90" Type="http://schemas.openxmlformats.org/officeDocument/2006/relationships/slide" Target="slides/slide85.xml"/><Relationship Id="rId91" Type="http://schemas.openxmlformats.org/officeDocument/2006/relationships/slide" Target="slides/slide86.xml"/><Relationship Id="rId92" Type="http://schemas.openxmlformats.org/officeDocument/2006/relationships/slide" Target="slides/slide87.xml"/><Relationship Id="rId93" Type="http://schemas.openxmlformats.org/officeDocument/2006/relationships/slide" Target="slides/slide88.xml"/><Relationship Id="rId94" Type="http://schemas.openxmlformats.org/officeDocument/2006/relationships/slide" Target="slides/slide89.xml"/><Relationship Id="rId95" Type="http://schemas.openxmlformats.org/officeDocument/2006/relationships/slide" Target="slides/slide90.xml"/><Relationship Id="rId96" Type="http://schemas.openxmlformats.org/officeDocument/2006/relationships/slide" Target="slides/slide91.xml"/><Relationship Id="rId97" Type="http://schemas.openxmlformats.org/officeDocument/2006/relationships/slide" Target="slides/slide92.xml"/><Relationship Id="rId98" Type="http://schemas.openxmlformats.org/officeDocument/2006/relationships/slide" Target="slides/slide93.xml"/><Relationship Id="rId99" Type="http://schemas.openxmlformats.org/officeDocument/2006/relationships/slide" Target="slides/slide94.xml"/><Relationship Id="rId190" Type="http://schemas.openxmlformats.org/officeDocument/2006/relationships/slide" Target="slides/slide185.xml"/><Relationship Id="rId191" Type="http://schemas.openxmlformats.org/officeDocument/2006/relationships/slide" Target="slides/slide186.xml"/><Relationship Id="rId192" Type="http://schemas.openxmlformats.org/officeDocument/2006/relationships/slide" Target="slides/slide187.xml"/><Relationship Id="rId193" Type="http://schemas.openxmlformats.org/officeDocument/2006/relationships/slide" Target="slides/slide188.xml"/><Relationship Id="rId194" Type="http://schemas.openxmlformats.org/officeDocument/2006/relationships/slide" Target="slides/slide189.xml"/><Relationship Id="rId195" Type="http://schemas.openxmlformats.org/officeDocument/2006/relationships/slide" Target="slides/slide190.xml"/><Relationship Id="rId196" Type="http://schemas.openxmlformats.org/officeDocument/2006/relationships/slide" Target="slides/slide191.xml"/><Relationship Id="rId197" Type="http://schemas.openxmlformats.org/officeDocument/2006/relationships/slide" Target="slides/slide192.xml"/><Relationship Id="rId198" Type="http://schemas.openxmlformats.org/officeDocument/2006/relationships/slide" Target="slides/slide193.xml"/><Relationship Id="rId199" Type="http://schemas.openxmlformats.org/officeDocument/2006/relationships/slide" Target="slides/slide19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130" Type="http://schemas.openxmlformats.org/officeDocument/2006/relationships/slide" Target="slides/slide125.xml"/><Relationship Id="rId131" Type="http://schemas.openxmlformats.org/officeDocument/2006/relationships/slide" Target="slides/slide126.xml"/><Relationship Id="rId132" Type="http://schemas.openxmlformats.org/officeDocument/2006/relationships/slide" Target="slides/slide127.xml"/><Relationship Id="rId133" Type="http://schemas.openxmlformats.org/officeDocument/2006/relationships/slide" Target="slides/slide128.xml"/><Relationship Id="rId220" Type="http://schemas.openxmlformats.org/officeDocument/2006/relationships/slide" Target="slides/slide215.xml"/><Relationship Id="rId221" Type="http://schemas.openxmlformats.org/officeDocument/2006/relationships/slide" Target="slides/slide216.xml"/><Relationship Id="rId222" Type="http://schemas.openxmlformats.org/officeDocument/2006/relationships/slide" Target="slides/slide217.xml"/><Relationship Id="rId223" Type="http://schemas.openxmlformats.org/officeDocument/2006/relationships/slide" Target="slides/slide218.xml"/><Relationship Id="rId224" Type="http://schemas.openxmlformats.org/officeDocument/2006/relationships/slide" Target="slides/slide219.xml"/><Relationship Id="rId225" Type="http://schemas.openxmlformats.org/officeDocument/2006/relationships/slide" Target="slides/slide220.xml"/><Relationship Id="rId226" Type="http://schemas.openxmlformats.org/officeDocument/2006/relationships/slide" Target="slides/slide221.xml"/><Relationship Id="rId227" Type="http://schemas.openxmlformats.org/officeDocument/2006/relationships/slide" Target="slides/slide222.xml"/><Relationship Id="rId228" Type="http://schemas.openxmlformats.org/officeDocument/2006/relationships/slide" Target="slides/slide223.xml"/><Relationship Id="rId229" Type="http://schemas.openxmlformats.org/officeDocument/2006/relationships/slide" Target="slides/slide224.xml"/><Relationship Id="rId134" Type="http://schemas.openxmlformats.org/officeDocument/2006/relationships/slide" Target="slides/slide129.xml"/><Relationship Id="rId135" Type="http://schemas.openxmlformats.org/officeDocument/2006/relationships/slide" Target="slides/slide130.xml"/><Relationship Id="rId136" Type="http://schemas.openxmlformats.org/officeDocument/2006/relationships/slide" Target="slides/slide131.xml"/><Relationship Id="rId137" Type="http://schemas.openxmlformats.org/officeDocument/2006/relationships/slide" Target="slides/slide132.xml"/><Relationship Id="rId138" Type="http://schemas.openxmlformats.org/officeDocument/2006/relationships/slide" Target="slides/slide133.xml"/><Relationship Id="rId139" Type="http://schemas.openxmlformats.org/officeDocument/2006/relationships/slide" Target="slides/slide1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40" Type="http://schemas.openxmlformats.org/officeDocument/2006/relationships/slide" Target="slides/slide135.xml"/><Relationship Id="rId141" Type="http://schemas.openxmlformats.org/officeDocument/2006/relationships/slide" Target="slides/slide136.xml"/><Relationship Id="rId142" Type="http://schemas.openxmlformats.org/officeDocument/2006/relationships/slide" Target="slides/slide137.xml"/><Relationship Id="rId143" Type="http://schemas.openxmlformats.org/officeDocument/2006/relationships/slide" Target="slides/slide138.xml"/><Relationship Id="rId144" Type="http://schemas.openxmlformats.org/officeDocument/2006/relationships/slide" Target="slides/slide139.xml"/><Relationship Id="rId145" Type="http://schemas.openxmlformats.org/officeDocument/2006/relationships/slide" Target="slides/slide140.xml"/><Relationship Id="rId146" Type="http://schemas.openxmlformats.org/officeDocument/2006/relationships/slide" Target="slides/slide141.xml"/><Relationship Id="rId147" Type="http://schemas.openxmlformats.org/officeDocument/2006/relationships/slide" Target="slides/slide142.xml"/><Relationship Id="rId148" Type="http://schemas.openxmlformats.org/officeDocument/2006/relationships/slide" Target="slides/slide143.xml"/><Relationship Id="rId149" Type="http://schemas.openxmlformats.org/officeDocument/2006/relationships/slide" Target="slides/slide144.xml"/><Relationship Id="rId230" Type="http://schemas.openxmlformats.org/officeDocument/2006/relationships/slide" Target="slides/slide225.xml"/><Relationship Id="rId231" Type="http://schemas.openxmlformats.org/officeDocument/2006/relationships/slide" Target="slides/slide226.xml"/><Relationship Id="rId232" Type="http://schemas.openxmlformats.org/officeDocument/2006/relationships/slide" Target="slides/slide227.xml"/><Relationship Id="rId233" Type="http://schemas.openxmlformats.org/officeDocument/2006/relationships/slide" Target="slides/slide228.xml"/><Relationship Id="rId234" Type="http://schemas.openxmlformats.org/officeDocument/2006/relationships/slide" Target="slides/slide229.xml"/><Relationship Id="rId235" Type="http://schemas.openxmlformats.org/officeDocument/2006/relationships/slide" Target="slides/slide230.xml"/><Relationship Id="rId236" Type="http://schemas.openxmlformats.org/officeDocument/2006/relationships/slide" Target="slides/slide231.xml"/><Relationship Id="rId237" Type="http://schemas.openxmlformats.org/officeDocument/2006/relationships/slide" Target="slides/slide232.xml"/><Relationship Id="rId238" Type="http://schemas.openxmlformats.org/officeDocument/2006/relationships/slide" Target="slides/slide233.xml"/><Relationship Id="rId239" Type="http://schemas.openxmlformats.org/officeDocument/2006/relationships/slide" Target="slides/slide23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150" Type="http://schemas.openxmlformats.org/officeDocument/2006/relationships/slide" Target="slides/slide145.xml"/><Relationship Id="rId151" Type="http://schemas.openxmlformats.org/officeDocument/2006/relationships/slide" Target="slides/slide146.xml"/><Relationship Id="rId152" Type="http://schemas.openxmlformats.org/officeDocument/2006/relationships/slide" Target="slides/slide147.xml"/><Relationship Id="rId153" Type="http://schemas.openxmlformats.org/officeDocument/2006/relationships/slide" Target="slides/slide148.xml"/><Relationship Id="rId154" Type="http://schemas.openxmlformats.org/officeDocument/2006/relationships/slide" Target="slides/slide149.xml"/><Relationship Id="rId155" Type="http://schemas.openxmlformats.org/officeDocument/2006/relationships/slide" Target="slides/slide150.xml"/><Relationship Id="rId156" Type="http://schemas.openxmlformats.org/officeDocument/2006/relationships/slide" Target="slides/slide151.xml"/><Relationship Id="rId157" Type="http://schemas.openxmlformats.org/officeDocument/2006/relationships/slide" Target="slides/slide152.xml"/><Relationship Id="rId158" Type="http://schemas.openxmlformats.org/officeDocument/2006/relationships/slide" Target="slides/slide153.xml"/><Relationship Id="rId159" Type="http://schemas.openxmlformats.org/officeDocument/2006/relationships/slide" Target="slides/slide154.xml"/><Relationship Id="rId240" Type="http://schemas.openxmlformats.org/officeDocument/2006/relationships/slide" Target="slides/slide235.xml"/><Relationship Id="rId241" Type="http://schemas.openxmlformats.org/officeDocument/2006/relationships/slide" Target="slides/slide236.xml"/><Relationship Id="rId242" Type="http://schemas.openxmlformats.org/officeDocument/2006/relationships/slide" Target="slides/slide237.xml"/><Relationship Id="rId243" Type="http://schemas.openxmlformats.org/officeDocument/2006/relationships/slide" Target="slides/slide238.xml"/><Relationship Id="rId244" Type="http://schemas.openxmlformats.org/officeDocument/2006/relationships/slide" Target="slides/slide239.xml"/><Relationship Id="rId245" Type="http://schemas.openxmlformats.org/officeDocument/2006/relationships/slide" Target="slides/slide240.xml"/><Relationship Id="rId246" Type="http://schemas.openxmlformats.org/officeDocument/2006/relationships/slide" Target="slides/slide241.xml"/><Relationship Id="rId247" Type="http://schemas.openxmlformats.org/officeDocument/2006/relationships/slide" Target="slides/slide242.xml"/><Relationship Id="rId248" Type="http://schemas.openxmlformats.org/officeDocument/2006/relationships/slide" Target="slides/slide243.xml"/><Relationship Id="rId249" Type="http://schemas.openxmlformats.org/officeDocument/2006/relationships/slide" Target="slides/slide24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160" Type="http://schemas.openxmlformats.org/officeDocument/2006/relationships/slide" Target="slides/slide155.xml"/><Relationship Id="rId161" Type="http://schemas.openxmlformats.org/officeDocument/2006/relationships/slide" Target="slides/slide156.xml"/><Relationship Id="rId162" Type="http://schemas.openxmlformats.org/officeDocument/2006/relationships/slide" Target="slides/slide157.xml"/><Relationship Id="rId163" Type="http://schemas.openxmlformats.org/officeDocument/2006/relationships/slide" Target="slides/slide158.xml"/><Relationship Id="rId164" Type="http://schemas.openxmlformats.org/officeDocument/2006/relationships/slide" Target="slides/slide159.xml"/><Relationship Id="rId165" Type="http://schemas.openxmlformats.org/officeDocument/2006/relationships/slide" Target="slides/slide160.xml"/><Relationship Id="rId166" Type="http://schemas.openxmlformats.org/officeDocument/2006/relationships/slide" Target="slides/slide161.xml"/><Relationship Id="rId167" Type="http://schemas.openxmlformats.org/officeDocument/2006/relationships/slide" Target="slides/slide162.xml"/><Relationship Id="rId168" Type="http://schemas.openxmlformats.org/officeDocument/2006/relationships/slide" Target="slides/slide163.xml"/><Relationship Id="rId169" Type="http://schemas.openxmlformats.org/officeDocument/2006/relationships/slide" Target="slides/slide164.xml"/><Relationship Id="rId250" Type="http://schemas.openxmlformats.org/officeDocument/2006/relationships/slide" Target="slides/slide245.xml"/><Relationship Id="rId251" Type="http://schemas.openxmlformats.org/officeDocument/2006/relationships/slide" Target="slides/slide246.xml"/><Relationship Id="rId252" Type="http://schemas.openxmlformats.org/officeDocument/2006/relationships/slide" Target="slides/slide247.xml"/><Relationship Id="rId253" Type="http://schemas.openxmlformats.org/officeDocument/2006/relationships/slide" Target="slides/slide248.xml"/><Relationship Id="rId254" Type="http://schemas.openxmlformats.org/officeDocument/2006/relationships/slide" Target="slides/slide249.xml"/><Relationship Id="rId255" Type="http://schemas.openxmlformats.org/officeDocument/2006/relationships/slide" Target="slides/slide250.xml"/><Relationship Id="rId256" Type="http://schemas.openxmlformats.org/officeDocument/2006/relationships/slide" Target="slides/slide251.xml"/><Relationship Id="rId257" Type="http://schemas.openxmlformats.org/officeDocument/2006/relationships/slide" Target="slides/slide252.xml"/><Relationship Id="rId258" Type="http://schemas.openxmlformats.org/officeDocument/2006/relationships/slide" Target="slides/slide253.xml"/><Relationship Id="rId259" Type="http://schemas.openxmlformats.org/officeDocument/2006/relationships/slide" Target="slides/slide254.xml"/><Relationship Id="rId100" Type="http://schemas.openxmlformats.org/officeDocument/2006/relationships/slide" Target="slides/slide95.xml"/><Relationship Id="rId101" Type="http://schemas.openxmlformats.org/officeDocument/2006/relationships/slide" Target="slides/slide96.xml"/><Relationship Id="rId102" Type="http://schemas.openxmlformats.org/officeDocument/2006/relationships/slide" Target="slides/slide97.xml"/><Relationship Id="rId103" Type="http://schemas.openxmlformats.org/officeDocument/2006/relationships/slide" Target="slides/slide98.xml"/><Relationship Id="rId104" Type="http://schemas.openxmlformats.org/officeDocument/2006/relationships/slide" Target="slides/slide99.xml"/><Relationship Id="rId105" Type="http://schemas.openxmlformats.org/officeDocument/2006/relationships/slide" Target="slides/slide10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2015-11-29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jpeg>
</file>

<file path=ppt/media/image11.jpeg>
</file>

<file path=ppt/media/image12.jpeg>
</file>

<file path=ppt/media/image14.jpeg>
</file>

<file path=ppt/media/image16.jpeg>
</file>

<file path=ppt/media/image18.jpe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27.png>
</file>

<file path=ppt/media/image28.png>
</file>

<file path=ppt/media/image3.png>
</file>

<file path=ppt/media/image4.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2015-11-29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0.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2.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3.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4.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5.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6.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7.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9.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0.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2.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9.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0.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2.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4.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5.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6.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7.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8.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9.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0.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2.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4.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8.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9.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0.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2.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3.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4.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5.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5.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6.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7.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8.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9.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0.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2.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3.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5.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6.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7.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8.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9.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0.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2.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3.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0511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Policy is defined as a collection of </a:t>
            </a:r>
            <a:r>
              <a:rPr lang="en-US" b="1" dirty="0" smtClean="0"/>
              <a:t>resources</a:t>
            </a:r>
            <a:r>
              <a:rPr lang="en-US" dirty="0" smtClean="0"/>
              <a:t> in </a:t>
            </a:r>
            <a:r>
              <a:rPr lang="en-US" b="1" dirty="0" smtClean="0"/>
              <a:t>recipes</a:t>
            </a:r>
            <a:r>
              <a:rPr lang="en-US" dirty="0" smtClean="0"/>
              <a:t>.  There are lots of abstractions on top of this but </a:t>
            </a:r>
            <a:r>
              <a:rPr lang="en-US" i="1" u="sng" dirty="0" smtClean="0"/>
              <a:t>resources</a:t>
            </a:r>
            <a:r>
              <a:rPr lang="en-US" dirty="0" smtClean="0"/>
              <a:t> are the basic building blocks.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769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15467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15467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750171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32501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course, there are lots</a:t>
            </a:r>
            <a:r>
              <a:rPr lang="en-US" baseline="0" dirty="0" smtClean="0"/>
              <a:t> of different types of resources that come with Chef</a:t>
            </a:r>
          </a:p>
          <a:p>
            <a:endParaRPr lang="en-US" baseline="0" dirty="0" smtClean="0"/>
          </a:p>
          <a:p>
            <a:r>
              <a:rPr lang="en-US" baseline="0" dirty="0" smtClean="0"/>
              <a:t>View them all on </a:t>
            </a:r>
            <a:r>
              <a:rPr lang="en-US" baseline="0" dirty="0" err="1" smtClean="0"/>
              <a:t>docs.chef.io</a:t>
            </a:r>
            <a:r>
              <a:rPr lang="en-US" baseline="0" dirty="0" smtClean="0"/>
              <a:t>/</a:t>
            </a:r>
            <a:r>
              <a:rPr lang="en-US" baseline="0" dirty="0" err="1" smtClean="0"/>
              <a:t>resources.html</a:t>
            </a:r>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019157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Web</a:t>
            </a:r>
            <a:r>
              <a:rPr lang="en-US" baseline="0" dirty="0" smtClean="0"/>
              <a:t> server installed (package)</a:t>
            </a:r>
          </a:p>
          <a:p>
            <a:r>
              <a:rPr lang="en-US" baseline="0" dirty="0" smtClean="0"/>
              <a:t>Web server running (service)</a:t>
            </a:r>
          </a:p>
          <a:p>
            <a:r>
              <a:rPr lang="en-US" baseline="0" dirty="0" smtClean="0"/>
              <a:t>Home page with HTML content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9810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7542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823636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26362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 name="Shape 584"/>
          <p:cNvSpPr>
            <a:spLocks noGrp="1" noRot="1" noChangeAspect="1"/>
          </p:cNvSpPr>
          <p:nvPr>
            <p:ph type="sldImg"/>
          </p:nvPr>
        </p:nvSpPr>
        <p:spPr>
          <a:prstGeom prst="rect">
            <a:avLst/>
          </a:prstGeom>
        </p:spPr>
        <p:txBody>
          <a:bodyPr/>
          <a:lstStyle/>
          <a:p>
            <a:endParaRPr/>
          </a:p>
        </p:txBody>
      </p:sp>
      <p:sp>
        <p:nvSpPr>
          <p:cNvPr id="585" name="Shape 585"/>
          <p:cNvSpPr>
            <a:spLocks noGrp="1"/>
          </p:cNvSpPr>
          <p:nvPr>
            <p:ph type="body" sz="quarter" idx="1"/>
          </p:nvPr>
        </p:nvSpPr>
        <p:spPr>
          <a:prstGeom prst="rect">
            <a:avLst/>
          </a:prstGeom>
        </p:spPr>
        <p:txBody>
          <a:bodyPr/>
          <a:lstStyle>
            <a:lvl1pPr algn="r">
              <a:defRPr sz="1100">
                <a:latin typeface="Helvetica"/>
                <a:ea typeface="Helvetica"/>
                <a:cs typeface="Helvetica"/>
                <a:sym typeface="Helvetica"/>
              </a:defRPr>
            </a:lvl1pPr>
          </a:lstStyle>
          <a:p>
            <a:r>
              <a:t>ref0001</a:t>
            </a:r>
          </a:p>
        </p:txBody>
      </p:sp>
    </p:spTree>
    <p:extLst>
      <p:ext uri="{BB962C8B-B14F-4D97-AF65-F5344CB8AC3E}">
        <p14:creationId xmlns:p14="http://schemas.microsoft.com/office/powerpoint/2010/main" val="7378925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probably need to use</a:t>
            </a:r>
            <a:r>
              <a:rPr lang="en-US" baseline="0" dirty="0" smtClean="0"/>
              <a:t> </a:t>
            </a:r>
            <a:r>
              <a:rPr lang="en-US" baseline="0" dirty="0" err="1" smtClean="0"/>
              <a:t>sudo</a:t>
            </a:r>
            <a:r>
              <a:rPr lang="en-US" baseline="0" dirty="0" smtClean="0"/>
              <a:t>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75674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docs.getchef.com</a:t>
            </a:r>
            <a:r>
              <a:rPr lang="en-US" dirty="0" smtClean="0"/>
              <a:t>/</a:t>
            </a:r>
            <a:r>
              <a:rPr lang="en-US" dirty="0" err="1" smtClean="0"/>
              <a:t>ctl_chef.html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13925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 creates a policy only repository</a:t>
            </a:r>
          </a:p>
          <a:p>
            <a:endParaRPr lang="en-US" dirty="0" smtClean="0"/>
          </a:p>
          <a:p>
            <a:r>
              <a:rPr lang="en-US" dirty="0" smtClean="0"/>
              <a:t>Policy</a:t>
            </a:r>
            <a:r>
              <a:rPr lang="en-US" baseline="0" dirty="0" smtClean="0"/>
              <a:t> only repo includes the following in the .</a:t>
            </a:r>
            <a:r>
              <a:rPr lang="en-US" baseline="0" dirty="0" err="1" smtClean="0"/>
              <a:t>gitignore</a:t>
            </a:r>
            <a:endParaRPr lang="en-US" baseline="0" dirty="0" smtClean="0"/>
          </a:p>
          <a:p>
            <a:endParaRPr lang="en-US" baseline="0" dirty="0" smtClean="0"/>
          </a:p>
          <a:p>
            <a:r>
              <a:rPr lang="en-US" dirty="0" smtClean="0"/>
              <a:t>cookbooks/**</a:t>
            </a:r>
          </a:p>
          <a:p>
            <a:r>
              <a:rPr lang="en-US" dirty="0" smtClean="0"/>
              <a:t>!cookbooks/</a:t>
            </a:r>
            <a:r>
              <a:rPr lang="en-US" dirty="0" err="1" smtClean="0"/>
              <a:t>README.md</a:t>
            </a:r>
            <a:endParaRPr lang="en-US" dirty="0" smtClean="0"/>
          </a:p>
          <a:p>
            <a:endParaRPr lang="en-US" dirty="0" smtClean="0"/>
          </a:p>
          <a:p>
            <a:r>
              <a:rPr lang="en-US" dirty="0" smtClean="0"/>
              <a:t>So the cookbooks directory will be ignored.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74817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also</a:t>
            </a:r>
            <a:r>
              <a:rPr lang="en-US" baseline="0" dirty="0" smtClean="0"/>
              <a:t> copy from lab2</a:t>
            </a:r>
          </a:p>
          <a:p>
            <a:endParaRPr lang="en-US" baseline="0" dirty="0" smtClean="0"/>
          </a:p>
          <a:p>
            <a:r>
              <a:rPr lang="en-US" baseline="0" dirty="0" err="1" smtClean="0"/>
              <a:t>cp</a:t>
            </a:r>
            <a:r>
              <a:rPr lang="en-US" baseline="0" dirty="0" smtClean="0"/>
              <a:t> ~/</a:t>
            </a:r>
            <a:r>
              <a:rPr lang="en-US" baseline="0" dirty="0" err="1" smtClean="0"/>
              <a:t>learnchef</a:t>
            </a:r>
            <a:r>
              <a:rPr lang="en-US" baseline="0" dirty="0" smtClean="0"/>
              <a:t>/lab2/</a:t>
            </a:r>
            <a:r>
              <a:rPr lang="en-US" baseline="0" dirty="0" err="1" smtClean="0"/>
              <a:t>apache.rb</a:t>
            </a:r>
            <a:r>
              <a:rPr lang="en-US" baseline="0" dirty="0" smtClean="0"/>
              <a:t> ~/chef-repo/cookbooks/apache/</a:t>
            </a:r>
            <a:r>
              <a:rPr lang="en-US" baseline="0" dirty="0" err="1" smtClean="0"/>
              <a:t>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5682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also</a:t>
            </a:r>
            <a:r>
              <a:rPr lang="en-US" baseline="0" dirty="0" smtClean="0"/>
              <a:t> copy from lab2</a:t>
            </a:r>
          </a:p>
          <a:p>
            <a:endParaRPr lang="en-US" baseline="0" dirty="0" smtClean="0"/>
          </a:p>
          <a:p>
            <a:r>
              <a:rPr lang="en-US" baseline="0" dirty="0" err="1" smtClean="0"/>
              <a:t>cp</a:t>
            </a:r>
            <a:r>
              <a:rPr lang="en-US" baseline="0" dirty="0" smtClean="0"/>
              <a:t> ~/</a:t>
            </a:r>
            <a:r>
              <a:rPr lang="en-US" baseline="0" dirty="0" err="1" smtClean="0"/>
              <a:t>learnchef</a:t>
            </a:r>
            <a:r>
              <a:rPr lang="en-US" baseline="0" dirty="0" smtClean="0"/>
              <a:t>/lab2/</a:t>
            </a:r>
            <a:r>
              <a:rPr lang="en-US" baseline="0" dirty="0" err="1" smtClean="0"/>
              <a:t>apache.rb</a:t>
            </a:r>
            <a:r>
              <a:rPr lang="en-US" baseline="0" dirty="0" smtClean="0"/>
              <a:t> ~/chef-repo/cookbooks/apache/</a:t>
            </a:r>
            <a:r>
              <a:rPr lang="en-US" baseline="0" dirty="0" err="1" smtClean="0"/>
              <a:t>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5682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generate template [path/to/cookbook] NAME [options]</a:t>
            </a:r>
          </a:p>
          <a:p>
            <a:endParaRPr lang="en-US" dirty="0" smtClean="0"/>
          </a:p>
          <a:p>
            <a:r>
              <a:rPr lang="en-US" dirty="0" smtClean="0"/>
              <a:t>-s source file, copy the contents</a:t>
            </a:r>
            <a:r>
              <a:rPr lang="en-US" baseline="0" dirty="0" smtClean="0"/>
              <a:t> from this file into the template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19248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~/chef-repo/nodes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52672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r>
              <a:rPr lang="en-US" dirty="0" err="1" smtClean="0"/>
              <a:t>wc</a:t>
            </a:r>
            <a:r>
              <a:rPr lang="en-US" dirty="0" smtClean="0"/>
              <a:t> ~/chef-repo/nodes/ip-172-31-41-194.ec2.internal.json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33438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Might want /</a:t>
            </a:r>
            <a:r>
              <a:rPr lang="en-US" baseline="0" dirty="0" smtClean="0"/>
              <a:t> need to clarify node object vs. </a:t>
            </a:r>
            <a:r>
              <a:rPr lang="en-US" baseline="0" dirty="0" err="1" smtClean="0"/>
              <a:t>ohai</a:t>
            </a:r>
            <a:r>
              <a:rPr lang="en-US" baseline="0" dirty="0" smtClean="0"/>
              <a:t> </a:t>
            </a:r>
          </a:p>
          <a:p>
            <a:endParaRPr lang="en-US" baseline="0" dirty="0" smtClean="0"/>
          </a:p>
          <a:p>
            <a:r>
              <a:rPr lang="en-US" baseline="0" dirty="0" smtClean="0"/>
              <a:t>node object’s state is updated by chef-client</a:t>
            </a:r>
            <a:endParaRPr lang="en-US" dirty="0" smtClean="0"/>
          </a:p>
          <a:p>
            <a:endParaRPr lang="en-US" dirty="0" smtClean="0"/>
          </a:p>
          <a:p>
            <a:r>
              <a:rPr lang="en-US" dirty="0" err="1" smtClean="0"/>
              <a:t>grep</a:t>
            </a:r>
            <a:r>
              <a:rPr lang="en-US" dirty="0" smtClean="0"/>
              <a:t> uptime nodes/*.</a:t>
            </a:r>
            <a:r>
              <a:rPr lang="en-US" dirty="0" err="1" smtClean="0"/>
              <a:t>json</a:t>
            </a:r>
            <a:r>
              <a:rPr lang="en-US" dirty="0" smtClean="0"/>
              <a:t>; </a:t>
            </a:r>
            <a:r>
              <a:rPr lang="en-US" dirty="0" err="1" smtClean="0"/>
              <a:t>ohai</a:t>
            </a:r>
            <a:r>
              <a:rPr lang="en-US" dirty="0" smtClean="0"/>
              <a:t> uptime; sleep 60; </a:t>
            </a:r>
            <a:r>
              <a:rPr lang="en-US" dirty="0" err="1" smtClean="0"/>
              <a:t>grep</a:t>
            </a:r>
            <a:r>
              <a:rPr lang="en-US" dirty="0" smtClean="0"/>
              <a:t> uptime nodes/*.</a:t>
            </a:r>
            <a:r>
              <a:rPr lang="en-US" dirty="0" err="1" smtClean="0"/>
              <a:t>json</a:t>
            </a:r>
            <a:r>
              <a:rPr lang="en-US" dirty="0" smtClean="0"/>
              <a:t>; </a:t>
            </a:r>
            <a:r>
              <a:rPr lang="en-US" dirty="0" err="1" smtClean="0"/>
              <a:t>ohai</a:t>
            </a:r>
            <a:r>
              <a:rPr lang="en-US" dirty="0" smtClean="0"/>
              <a:t> uptime</a:t>
            </a:r>
          </a:p>
          <a:p>
            <a:r>
              <a:rPr lang="en-US" dirty="0" smtClean="0"/>
              <a:t>    "</a:t>
            </a:r>
            <a:r>
              <a:rPr lang="en-US" dirty="0" err="1" smtClean="0"/>
              <a:t>uptime_seconds</a:t>
            </a:r>
            <a:r>
              <a:rPr lang="en-US" dirty="0" smtClean="0"/>
              <a:t>": 47716,</a:t>
            </a:r>
          </a:p>
          <a:p>
            <a:r>
              <a:rPr lang="en-US" dirty="0" smtClean="0"/>
              <a:t>    "uptime": "13 hours 15 minutes 16 seconds",</a:t>
            </a:r>
          </a:p>
          <a:p>
            <a:r>
              <a:rPr lang="en-US" dirty="0" smtClean="0"/>
              <a:t>[</a:t>
            </a:r>
          </a:p>
          <a:p>
            <a:r>
              <a:rPr lang="en-US" dirty="0" smtClean="0"/>
              <a:t>  "13 hours 17 minutes 54 seconds"</a:t>
            </a:r>
          </a:p>
          <a:p>
            <a:r>
              <a:rPr lang="en-US" dirty="0" smtClean="0"/>
              <a:t>]</a:t>
            </a:r>
          </a:p>
          <a:p>
            <a:r>
              <a:rPr lang="en-US" dirty="0" smtClean="0"/>
              <a:t>    "</a:t>
            </a:r>
            <a:r>
              <a:rPr lang="en-US" dirty="0" err="1" smtClean="0"/>
              <a:t>uptime_seconds</a:t>
            </a:r>
            <a:r>
              <a:rPr lang="en-US" dirty="0" smtClean="0"/>
              <a:t>": 47716,</a:t>
            </a:r>
          </a:p>
          <a:p>
            <a:r>
              <a:rPr lang="en-US" dirty="0" smtClean="0"/>
              <a:t>    "uptime": "13 hours 15 minutes 16 seconds",</a:t>
            </a:r>
          </a:p>
          <a:p>
            <a:r>
              <a:rPr lang="en-US" dirty="0" smtClean="0"/>
              <a:t>[</a:t>
            </a:r>
          </a:p>
          <a:p>
            <a:r>
              <a:rPr lang="en-US" dirty="0" smtClean="0"/>
              <a:t>  "13 hours 18 minutes 55 seconds"</a:t>
            </a:r>
          </a:p>
          <a:p>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465719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Good practice</a:t>
            </a:r>
            <a:r>
              <a:rPr lang="en-US" baseline="0" dirty="0" smtClean="0"/>
              <a:t> to name space your attributes within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7532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 name="Shape 584"/>
          <p:cNvSpPr>
            <a:spLocks noGrp="1" noRot="1" noChangeAspect="1"/>
          </p:cNvSpPr>
          <p:nvPr>
            <p:ph type="sldImg"/>
          </p:nvPr>
        </p:nvSpPr>
        <p:spPr>
          <a:prstGeom prst="rect">
            <a:avLst/>
          </a:prstGeom>
        </p:spPr>
        <p:txBody>
          <a:bodyPr/>
          <a:lstStyle/>
          <a:p>
            <a:endParaRPr/>
          </a:p>
        </p:txBody>
      </p:sp>
      <p:sp>
        <p:nvSpPr>
          <p:cNvPr id="585" name="Shape 585"/>
          <p:cNvSpPr>
            <a:spLocks noGrp="1"/>
          </p:cNvSpPr>
          <p:nvPr>
            <p:ph type="body" sz="quarter" idx="1"/>
          </p:nvPr>
        </p:nvSpPr>
        <p:spPr>
          <a:prstGeom prst="rect">
            <a:avLst/>
          </a:prstGeom>
        </p:spPr>
        <p:txBody>
          <a:bodyPr/>
          <a:lstStyle>
            <a:lvl1pPr algn="r">
              <a:defRPr sz="1100">
                <a:latin typeface="Helvetica"/>
                <a:ea typeface="Helvetica"/>
                <a:cs typeface="Helvetica"/>
                <a:sym typeface="Helvetica"/>
              </a:defRPr>
            </a:lvl1pPr>
          </a:lstStyle>
          <a:p>
            <a:r>
              <a:t>ref0001</a:t>
            </a:r>
          </a:p>
        </p:txBody>
      </p:sp>
    </p:spTree>
    <p:extLst>
      <p:ext uri="{BB962C8B-B14F-4D97-AF65-F5344CB8AC3E}">
        <p14:creationId xmlns:p14="http://schemas.microsoft.com/office/powerpoint/2010/main" val="7257234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Might want /</a:t>
            </a:r>
            <a:r>
              <a:rPr lang="en-US" baseline="0" dirty="0" smtClean="0"/>
              <a:t> need to clarify node object vs. </a:t>
            </a:r>
            <a:r>
              <a:rPr lang="en-US" baseline="0" dirty="0" err="1" smtClean="0"/>
              <a:t>ohai</a:t>
            </a:r>
            <a:r>
              <a:rPr lang="en-US" baseline="0" dirty="0" smtClean="0"/>
              <a:t> </a:t>
            </a:r>
          </a:p>
          <a:p>
            <a:endParaRPr lang="en-US" baseline="0" dirty="0" smtClean="0"/>
          </a:p>
          <a:p>
            <a:r>
              <a:rPr lang="en-US" baseline="0" dirty="0" smtClean="0"/>
              <a:t>node object’s state is updated by chef-client</a:t>
            </a:r>
            <a:endParaRPr lang="en-US" dirty="0" smtClean="0"/>
          </a:p>
          <a:p>
            <a:endParaRPr lang="en-US" dirty="0" smtClean="0"/>
          </a:p>
          <a:p>
            <a:r>
              <a:rPr lang="en-US" dirty="0" err="1" smtClean="0"/>
              <a:t>grep</a:t>
            </a:r>
            <a:r>
              <a:rPr lang="en-US" dirty="0" smtClean="0"/>
              <a:t> uptime nodes/*.</a:t>
            </a:r>
            <a:r>
              <a:rPr lang="en-US" dirty="0" err="1" smtClean="0"/>
              <a:t>json</a:t>
            </a:r>
            <a:r>
              <a:rPr lang="en-US" dirty="0" smtClean="0"/>
              <a:t>; </a:t>
            </a:r>
            <a:r>
              <a:rPr lang="en-US" dirty="0" err="1" smtClean="0"/>
              <a:t>ohai</a:t>
            </a:r>
            <a:r>
              <a:rPr lang="en-US" dirty="0" smtClean="0"/>
              <a:t> uptime; sleep 60; </a:t>
            </a:r>
            <a:r>
              <a:rPr lang="en-US" dirty="0" err="1" smtClean="0"/>
              <a:t>grep</a:t>
            </a:r>
            <a:r>
              <a:rPr lang="en-US" dirty="0" smtClean="0"/>
              <a:t> uptime nodes/*.</a:t>
            </a:r>
            <a:r>
              <a:rPr lang="en-US" dirty="0" err="1" smtClean="0"/>
              <a:t>json</a:t>
            </a:r>
            <a:r>
              <a:rPr lang="en-US" dirty="0" smtClean="0"/>
              <a:t>; </a:t>
            </a:r>
            <a:r>
              <a:rPr lang="en-US" dirty="0" err="1" smtClean="0"/>
              <a:t>ohai</a:t>
            </a:r>
            <a:r>
              <a:rPr lang="en-US" dirty="0" smtClean="0"/>
              <a:t> uptime</a:t>
            </a:r>
          </a:p>
          <a:p>
            <a:r>
              <a:rPr lang="en-US" dirty="0" smtClean="0"/>
              <a:t>    "</a:t>
            </a:r>
            <a:r>
              <a:rPr lang="en-US" dirty="0" err="1" smtClean="0"/>
              <a:t>uptime_seconds</a:t>
            </a:r>
            <a:r>
              <a:rPr lang="en-US" dirty="0" smtClean="0"/>
              <a:t>": 47716,</a:t>
            </a:r>
          </a:p>
          <a:p>
            <a:r>
              <a:rPr lang="en-US" dirty="0" smtClean="0"/>
              <a:t>    "uptime": "13 hours 15 minutes 16 seconds",</a:t>
            </a:r>
          </a:p>
          <a:p>
            <a:r>
              <a:rPr lang="en-US" dirty="0" smtClean="0"/>
              <a:t>[</a:t>
            </a:r>
          </a:p>
          <a:p>
            <a:r>
              <a:rPr lang="en-US" dirty="0" smtClean="0"/>
              <a:t>  "13 hours 17 minutes 54 seconds"</a:t>
            </a:r>
          </a:p>
          <a:p>
            <a:r>
              <a:rPr lang="en-US" dirty="0" smtClean="0"/>
              <a:t>]</a:t>
            </a:r>
          </a:p>
          <a:p>
            <a:r>
              <a:rPr lang="en-US" dirty="0" smtClean="0"/>
              <a:t>    "</a:t>
            </a:r>
            <a:r>
              <a:rPr lang="en-US" dirty="0" err="1" smtClean="0"/>
              <a:t>uptime_seconds</a:t>
            </a:r>
            <a:r>
              <a:rPr lang="en-US" dirty="0" smtClean="0"/>
              <a:t>": 47716,</a:t>
            </a:r>
          </a:p>
          <a:p>
            <a:r>
              <a:rPr lang="en-US" dirty="0" smtClean="0"/>
              <a:t>    "uptime": "13 hours 15 minutes 16 seconds",</a:t>
            </a:r>
          </a:p>
          <a:p>
            <a:r>
              <a:rPr lang="en-US" dirty="0" smtClean="0"/>
              <a:t>[</a:t>
            </a:r>
          </a:p>
          <a:p>
            <a:r>
              <a:rPr lang="en-US" dirty="0" smtClean="0"/>
              <a:t>  "13 hours 18 minutes 55 seconds"</a:t>
            </a:r>
          </a:p>
          <a:p>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465719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do</a:t>
            </a:r>
            <a:r>
              <a:rPr lang="en-US" baseline="0" dirty="0" smtClean="0"/>
              <a:t> this, we’re going to use Test Kitchen!  Test Kitchen is a delightful tool which allows us to spin up a VM or container, configure it with our Chef code, then verify that the VM or container is in the state we expect it to be after our Chef run is complete.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53094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of the nicest</a:t>
            </a:r>
            <a:r>
              <a:rPr lang="en-US" baseline="0" dirty="0" smtClean="0"/>
              <a:t> things about Test Kitchen is that we can test that our Chef code on multiple operating systems.  I can test whether the same cookbook will work on both Ubuntu-12.04 and Centos 6.4</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98134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can then define which</a:t>
            </a:r>
            <a:r>
              <a:rPr lang="en-US" baseline="0" dirty="0" smtClean="0"/>
              <a:t> recipes in that cookbook I want to test and test that recipe on both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03022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I have</a:t>
            </a:r>
            <a:r>
              <a:rPr lang="en-US" baseline="0" dirty="0" smtClean="0"/>
              <a:t> multiple recipes within the same cookbook, I can test all of them on both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16552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can even add another operating</a:t>
            </a:r>
            <a:r>
              <a:rPr lang="en-US" baseline="0" dirty="0" smtClean="0"/>
              <a:t> system and run those same test suites on that operating system.  Isn’t this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05472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configure what operating systems and what recipes we want to test in our .</a:t>
            </a:r>
            <a:r>
              <a:rPr lang="en-US" dirty="0" err="1" smtClean="0"/>
              <a:t>kitchen.yml</a:t>
            </a:r>
            <a:r>
              <a:rPr lang="en-US" dirty="0" smtClean="0"/>
              <a:t> file within the cookbooks.  So go</a:t>
            </a:r>
            <a:r>
              <a:rPr lang="en-US" baseline="0" dirty="0" smtClean="0"/>
              <a:t> ahead and open up cookbooks/apache/.</a:t>
            </a:r>
            <a:r>
              <a:rPr lang="en-US" baseline="0" dirty="0" err="1" smtClean="0"/>
              <a:t>kitchen.yml</a:t>
            </a:r>
            <a:r>
              <a:rPr lang="en-US" baseline="0" dirty="0" smtClean="0"/>
              <a:t> and take a look at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64348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go through this file step by</a:t>
            </a:r>
            <a:r>
              <a:rPr lang="en-US" baseline="0" dirty="0" smtClean="0"/>
              <a:t> step.  </a:t>
            </a:r>
            <a:r>
              <a:rPr lang="en-US" dirty="0" smtClean="0"/>
              <a:t>The first thing we declare is what driver we want to use.  This defines where Test Kitchen will attempt</a:t>
            </a:r>
            <a:r>
              <a:rPr lang="en-US" baseline="0" dirty="0" smtClean="0"/>
              <a:t> to spin up an instance to test the recipe.  This can be vagrant, it can be a cloud provider – I tend to use Digital Ocean when running test kitchen on a cloud provider because it’s nice and fast, or it can be a container provisioning tool like </a:t>
            </a:r>
            <a:r>
              <a:rPr lang="en-US" baseline="0" dirty="0" err="1" smtClean="0"/>
              <a:t>Docker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01764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a:t>
            </a:r>
            <a:r>
              <a:rPr lang="en-US" baseline="0" dirty="0" smtClean="0"/>
              <a:t> thing we declare is how we’re going to simulate a chef-client run on our test instance – since our test instance won’t be connected to a Chef server.  We can use either </a:t>
            </a:r>
            <a:r>
              <a:rPr lang="en-US" baseline="0" dirty="0" err="1" smtClean="0"/>
              <a:t>chef_zero</a:t>
            </a:r>
            <a:r>
              <a:rPr lang="en-US" baseline="0" dirty="0" smtClean="0"/>
              <a:t> as we do here, or </a:t>
            </a:r>
            <a:r>
              <a:rPr lang="en-US" baseline="0" dirty="0" err="1" smtClean="0"/>
              <a:t>chef_solo</a:t>
            </a:r>
            <a:r>
              <a:rPr lang="en-US" baseline="0" dirty="0" smtClean="0"/>
              <a:t>.  I like to use Chef Zero because it runs in memory and is nice and fast for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491102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platforms,</a:t>
            </a:r>
            <a:r>
              <a:rPr lang="en-US" baseline="0" dirty="0" smtClean="0"/>
              <a:t> these are the OS we want to test the Chef code 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1068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Add Workstation gist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398175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Suites are ways to group recipes to test.  The run list of a suite defines which recipes</a:t>
            </a:r>
            <a:r>
              <a:rPr lang="en-US" baseline="0" dirty="0" smtClean="0"/>
              <a:t> will be applied to our Test Kitchen instance.</a:t>
            </a:r>
            <a:r>
              <a:rPr lang="en-US" dirty="0" smtClean="0"/>
              <a:t>  Attributes allows us to add in values that we would expect to find on the server, but can’t necessarily know until</a:t>
            </a:r>
            <a:r>
              <a:rPr lang="en-US" baseline="0" dirty="0" smtClean="0"/>
              <a:t> we actually spin it up.  I could provide a mock IP address as an attribute, then execute tests and verify that my Chef code finds that IP address and uses it as I expect it to.  It’s similar to a stub or mock.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5912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test suite can run multiple recipes. So we can</a:t>
            </a:r>
            <a:r>
              <a:rPr lang="en-US" baseline="0" dirty="0" smtClean="0"/>
              <a:t> have a default suite suite which will run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4211676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could have another suite which would test a recipe called</a:t>
            </a:r>
            <a:r>
              <a:rPr lang="en-US" baseline="0" dirty="0" smtClean="0"/>
              <a:t> </a:t>
            </a:r>
            <a:r>
              <a:rPr lang="en-US" baseline="0" dirty="0" err="1" smtClean="0"/>
              <a:t>ssl</a:t>
            </a:r>
            <a:r>
              <a:rPr lang="en-US" baseline="0" dirty="0" smtClean="0"/>
              <a:t>, which would configure </a:t>
            </a:r>
            <a:r>
              <a:rPr lang="en-US" baseline="0" dirty="0" err="1" smtClean="0"/>
              <a:t>ssl</a:t>
            </a:r>
            <a:r>
              <a:rPr lang="en-US" baseline="0" dirty="0" smtClean="0"/>
              <a:t> for apache.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42486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can also easily add additional operating systems I want to verify my</a:t>
            </a:r>
            <a:r>
              <a:rPr lang="en-US" baseline="0" dirty="0" smtClean="0"/>
              <a:t> Chef code works 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59867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images were installed using:  </a:t>
            </a:r>
            <a:r>
              <a:rPr lang="en-US" dirty="0" err="1" smtClean="0"/>
              <a:t>sudo</a:t>
            </a:r>
            <a:r>
              <a:rPr lang="en-US" dirty="0" smtClean="0"/>
              <a:t> </a:t>
            </a:r>
            <a:r>
              <a:rPr lang="en-US" dirty="0" err="1" smtClean="0"/>
              <a:t>docker</a:t>
            </a:r>
            <a:r>
              <a:rPr lang="en-US" dirty="0" smtClean="0"/>
              <a:t> pull </a:t>
            </a:r>
            <a:r>
              <a:rPr lang="en-US" dirty="0" err="1" smtClean="0"/>
              <a:t>cetos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048504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update our .</a:t>
            </a:r>
            <a:r>
              <a:rPr lang="en-US" dirty="0" err="1" smtClean="0"/>
              <a:t>kitchen.yml</a:t>
            </a:r>
            <a:r>
              <a:rPr lang="en-US" baseline="0" dirty="0" smtClean="0"/>
              <a:t> file.</a:t>
            </a:r>
          </a:p>
          <a:p>
            <a:endParaRPr lang="en-US" baseline="0" dirty="0" smtClean="0"/>
          </a:p>
          <a:p>
            <a:r>
              <a:rPr lang="en-US" baseline="0" dirty="0" smtClean="0"/>
              <a:t>We’re going to update the driver – all the cool kids are using </a:t>
            </a:r>
            <a:r>
              <a:rPr lang="en-US" baseline="0" dirty="0" err="1" smtClean="0"/>
              <a:t>docker</a:t>
            </a:r>
            <a:r>
              <a:rPr lang="en-US" baseline="0" dirty="0" smtClean="0"/>
              <a:t> these days, so let’s use that as our driver.</a:t>
            </a:r>
          </a:p>
          <a:p>
            <a:r>
              <a:rPr lang="en-US" baseline="0" dirty="0" smtClean="0"/>
              <a:t>We’re going to leave the </a:t>
            </a:r>
            <a:r>
              <a:rPr lang="en-US" baseline="0" dirty="0" err="1" smtClean="0"/>
              <a:t>provisioner</a:t>
            </a:r>
            <a:r>
              <a:rPr lang="en-US" baseline="0" dirty="0" smtClean="0"/>
              <a:t> as </a:t>
            </a:r>
            <a:r>
              <a:rPr lang="en-US" baseline="0" dirty="0" err="1" smtClean="0"/>
              <a:t>chef_zero</a:t>
            </a:r>
            <a:r>
              <a:rPr lang="en-US" baseline="0" dirty="0" smtClean="0"/>
              <a:t>, keep it nice and fast</a:t>
            </a:r>
          </a:p>
          <a:p>
            <a:r>
              <a:rPr lang="en-US" baseline="0" dirty="0" smtClean="0"/>
              <a:t>Let’s only test this on ubuntu-14.04 for now, so go ahead and remove the centos line</a:t>
            </a:r>
          </a:p>
          <a:p>
            <a:r>
              <a:rPr lang="en-US" baseline="0" dirty="0" smtClean="0"/>
              <a:t>And for now we’re only going to define the default suite and the only recipe we need in our run list is the default recipe</a:t>
            </a:r>
          </a:p>
          <a:p>
            <a:r>
              <a:rPr lang="en-US" baseline="0" dirty="0" smtClean="0"/>
              <a:t>Then save and close the file…I’ll give you minute or so to make these changes.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7231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Back at the</a:t>
            </a:r>
            <a:r>
              <a:rPr lang="en-US" baseline="0" dirty="0" smtClean="0"/>
              <a:t> command line, run the command kitchen list. This shows us all the “kitchens” we have configured – in this case, it’s only one.  Our kitchen will run the default suite on Ubuntu 1204 using </a:t>
            </a:r>
            <a:r>
              <a:rPr lang="en-US" baseline="0" dirty="0" err="1" smtClean="0"/>
              <a:t>Docker</a:t>
            </a:r>
            <a:r>
              <a:rPr lang="en-US" baseline="0" dirty="0" smtClean="0"/>
              <a:t> and Chef Zero.  Were we to add another operating system or test suite, we’re also see that on this list.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302678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that we have it defined</a:t>
            </a:r>
            <a:r>
              <a:rPr lang="en-US" baseline="0" dirty="0" smtClean="0"/>
              <a:t> it in our </a:t>
            </a:r>
            <a:r>
              <a:rPr lang="en-US" baseline="0" dirty="0" err="1" smtClean="0"/>
              <a:t>kitchen.yml</a:t>
            </a:r>
            <a:r>
              <a:rPr lang="en-US" baseline="0" dirty="0" smtClean="0"/>
              <a:t>, it’s time to actually create the </a:t>
            </a:r>
            <a:r>
              <a:rPr lang="en-US" baseline="0" dirty="0" err="1" smtClean="0"/>
              <a:t>docker</a:t>
            </a:r>
            <a:r>
              <a:rPr lang="en-US" baseline="0" dirty="0" smtClean="0"/>
              <a:t> instance.  We do this by running the kitchen create command.  Let’s go ahead and run that, and it will take a couple of minutes to run.  While we’re waiting, here’s a demo from </a:t>
            </a:r>
            <a:r>
              <a:rPr lang="en-US" baseline="0" dirty="0" err="1" smtClean="0"/>
              <a:t>Nathen</a:t>
            </a:r>
            <a:r>
              <a:rPr lang="en-US" baseline="0" dirty="0" smtClean="0"/>
              <a:t> on what the </a:t>
            </a:r>
            <a:r>
              <a:rPr lang="en-US" baseline="0" dirty="0" err="1" smtClean="0"/>
              <a:t>mysql</a:t>
            </a:r>
            <a:r>
              <a:rPr lang="en-US" baseline="0" dirty="0" smtClean="0"/>
              <a:t> community cookbook uses for test kitchens.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072598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a:t>
            </a:r>
            <a:r>
              <a:rPr lang="en-US" baseline="0" dirty="0" smtClean="0"/>
              <a:t> our kitchen is up, h</a:t>
            </a:r>
            <a:r>
              <a:rPr lang="en-US" dirty="0" smtClean="0"/>
              <a:t>ere’s a visual</a:t>
            </a:r>
            <a:r>
              <a:rPr lang="en-US" baseline="0" dirty="0" smtClean="0"/>
              <a:t> representation of what we just did.  We have our workstation, then within that workstation we’re running a </a:t>
            </a:r>
            <a:r>
              <a:rPr lang="en-US" baseline="0" dirty="0" err="1" smtClean="0"/>
              <a:t>docker</a:t>
            </a:r>
            <a:r>
              <a:rPr lang="en-US" baseline="0" dirty="0" smtClean="0"/>
              <a:t> container with our kitchen inside it.  We’re going to run tests from our workstation on the kitchen.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9292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a:t>
            </a:r>
            <a:r>
              <a:rPr lang="en-US" baseline="0" dirty="0" smtClean="0"/>
              <a:t> of the nice things about Test Kitchen is that we can login to the container where it is running.  Run kitchen login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37131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35852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demonstrate</a:t>
            </a:r>
            <a:r>
              <a:rPr lang="en-US" baseline="0" dirty="0" smtClean="0"/>
              <a:t> this visually, we again have our workstation with a container running kitchen inside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31479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run kitchen login from our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164371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this </a:t>
            </a:r>
            <a:r>
              <a:rPr lang="en-US" dirty="0" err="1" smtClean="0"/>
              <a:t>ssh’es</a:t>
            </a:r>
            <a:r>
              <a:rPr lang="en-US" dirty="0" smtClean="0"/>
              <a:t> into our kitchen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3565507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now we</a:t>
            </a:r>
            <a:r>
              <a:rPr lang="en-US" baseline="0" dirty="0" smtClean="0"/>
              <a:t> can run commands within that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6362115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in order to verify our chef-client runs successfully, remember that we need a target</a:t>
            </a:r>
            <a:r>
              <a:rPr lang="en-US" baseline="0" dirty="0" smtClean="0"/>
              <a:t> server running the same OS as production, and a chef-client with access to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79374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let’s do some lab work and actually apply our Chef policy to this</a:t>
            </a:r>
            <a:r>
              <a:rPr lang="en-US" baseline="0" dirty="0" smtClean="0"/>
              <a:t> testing </a:t>
            </a:r>
            <a:r>
              <a:rPr lang="en-US" baseline="0" dirty="0" err="1" smtClean="0"/>
              <a:t>docker</a:t>
            </a:r>
            <a:r>
              <a:rPr lang="en-US" baseline="0" dirty="0" smtClean="0"/>
              <a:t>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1303422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go ahead and exit your kitchen </a:t>
            </a:r>
            <a:r>
              <a:rPr lang="en-US" dirty="0" err="1" smtClean="0"/>
              <a:t>docker</a:t>
            </a:r>
            <a:r>
              <a:rPr lang="en-US" baseline="0" dirty="0" smtClean="0"/>
              <a:t> instance the usual way, with “exit”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160761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make sure you’re within your apache cookbook directory on your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5191660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next step is to run the command kitchen converge.</a:t>
            </a:r>
            <a:r>
              <a:rPr lang="en-US" baseline="0" dirty="0" smtClean="0"/>
              <a:t>  This installs Chef if it’s not already installed 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841362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Uploads our cookbooks, then applies</a:t>
            </a:r>
            <a:r>
              <a:rPr lang="en-US" baseline="0" dirty="0" smtClean="0"/>
              <a:t> our run list.  Remember we defined that run list in .</a:t>
            </a:r>
            <a:r>
              <a:rPr lang="en-US" baseline="0" dirty="0" err="1" smtClean="0"/>
              <a:t>kitchen.yml</a:t>
            </a:r>
            <a:endParaRPr lang="en-US" baseline="0" dirty="0" smtClean="0"/>
          </a:p>
          <a:p>
            <a:endParaRPr lang="en-US" baseline="0" dirty="0" smtClean="0"/>
          </a:p>
          <a:p>
            <a:r>
              <a:rPr lang="en-US" baseline="0" dirty="0" smtClean="0"/>
              <a:t>Any Q and A while we’re waiting for that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43685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update, are we streaming?</a:t>
            </a:r>
          </a:p>
          <a:p>
            <a:endParaRPr lang="en-US" dirty="0" smtClean="0"/>
          </a:p>
          <a:p>
            <a:r>
              <a:rPr lang="en-US" dirty="0" smtClean="0"/>
              <a:t>The social contract includes:</a:t>
            </a:r>
          </a:p>
          <a:p>
            <a:endParaRPr lang="en-US" dirty="0" smtClean="0"/>
          </a:p>
          <a:p>
            <a:pPr marL="171450" indent="-171450">
              <a:buFontTx/>
              <a:buChar char="•"/>
            </a:pPr>
            <a:r>
              <a:rPr lang="en-US" baseline="0" dirty="0" smtClean="0"/>
              <a:t>No working ahead</a:t>
            </a:r>
          </a:p>
          <a:p>
            <a:pPr marL="171450" indent="-171450">
              <a:buFontTx/>
              <a:buChar char="•"/>
            </a:pPr>
            <a:r>
              <a:rPr lang="en-US" baseline="0" dirty="0" smtClean="0"/>
              <a:t>Copy-n-paste only if typing didn’t work out properly for you</a:t>
            </a:r>
          </a:p>
          <a:p>
            <a:pPr marL="171450" indent="-171450">
              <a:buFontTx/>
              <a:buChar char="•"/>
            </a:pPr>
            <a:r>
              <a:rPr lang="en-US" baseline="0" dirty="0" smtClean="0"/>
              <a:t>Be patient, courteous, etc.</a:t>
            </a:r>
          </a:p>
          <a:p>
            <a:pPr marL="171450" indent="-171450">
              <a:buFontTx/>
              <a:buChar char="•"/>
            </a:pPr>
            <a:r>
              <a:rPr lang="en-US" baseline="0" dirty="0" smtClean="0"/>
              <a:t>Follow the code-of-conduct for the conference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114821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when kitchen converge runs</a:t>
            </a:r>
            <a:r>
              <a:rPr lang="en-US" baseline="0" dirty="0" smtClean="0"/>
              <a:t> successfully, we can answer that first question.  The chef-client run did indeed complete successfully!  Congratulations, you’ve just completed your first test driven chef run without writing any tests or code at all!  Now let’s move onto the next question…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80037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do</a:t>
            </a:r>
            <a:r>
              <a:rPr lang="en-US" baseline="0" dirty="0" smtClean="0"/>
              <a:t> this, we’re going to use a tool called </a:t>
            </a:r>
            <a:r>
              <a:rPr lang="en-US" baseline="0" dirty="0" err="1" smtClean="0"/>
              <a:t>serverspec</a:t>
            </a:r>
            <a:r>
              <a:rPr lang="en-US" baseline="0" dirty="0" smtClean="0"/>
              <a:t> which allows us to write tests to verify the state of servers.  It’s not limited to Chef – you can use it with Puppet, </a:t>
            </a:r>
            <a:r>
              <a:rPr lang="en-US" baseline="0" dirty="0" err="1" smtClean="0"/>
              <a:t>Ansible</a:t>
            </a:r>
            <a:r>
              <a:rPr lang="en-US" baseline="0" dirty="0" smtClean="0"/>
              <a:t>, etc.  </a:t>
            </a:r>
            <a:r>
              <a:rPr lang="en-US" baseline="0" dirty="0" err="1" smtClean="0"/>
              <a:t>Serverspec</a:t>
            </a:r>
            <a:r>
              <a:rPr lang="en-US" baseline="0" dirty="0" smtClean="0"/>
              <a:t> defines many resource types- just like Chef-  to describe what state we expect to find our infrastructure in.  It works extremely well with Test Kitchen and is a delight to use.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893486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go</a:t>
            </a:r>
            <a:r>
              <a:rPr lang="en-US" baseline="0" dirty="0" smtClean="0"/>
              <a:t> ahead and exit out of your testing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889237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make sure you’re in your apache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41097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now let’s write a </a:t>
            </a:r>
            <a:r>
              <a:rPr lang="en-US" dirty="0" err="1" smtClean="0"/>
              <a:t>ServerSpec</a:t>
            </a:r>
            <a:r>
              <a:rPr lang="en-US" dirty="0" smtClean="0"/>
              <a:t> test.</a:t>
            </a:r>
            <a:r>
              <a:rPr lang="en-US" baseline="0" dirty="0" smtClean="0"/>
              <a:t>  Open up test/integration/default/</a:t>
            </a:r>
            <a:r>
              <a:rPr lang="en-US" baseline="0" dirty="0" err="1" smtClean="0"/>
              <a:t>serverspec</a:t>
            </a:r>
            <a:r>
              <a:rPr lang="en-US" baseline="0" dirty="0" smtClean="0"/>
              <a:t>/</a:t>
            </a:r>
            <a:r>
              <a:rPr lang="en-US" baseline="0" dirty="0" err="1" smtClean="0"/>
              <a:t>default_spec.rb</a:t>
            </a:r>
            <a:r>
              <a:rPr lang="en-US" baseline="0" dirty="0" smtClean="0"/>
              <a:t> with your editor of choice and this is what you’re going to see.  When we generated this cookbook with Chef DK, it also generated a </a:t>
            </a:r>
            <a:r>
              <a:rPr lang="en-US" baseline="0" dirty="0" err="1" smtClean="0"/>
              <a:t>serverspec</a:t>
            </a:r>
            <a:r>
              <a:rPr lang="en-US" baseline="0" dirty="0" smtClean="0"/>
              <a:t> file for our default recipe.  If you’re an </a:t>
            </a:r>
            <a:r>
              <a:rPr lang="en-US" baseline="0" dirty="0" err="1" smtClean="0"/>
              <a:t>rspec</a:t>
            </a:r>
            <a:r>
              <a:rPr lang="en-US" baseline="0" dirty="0" smtClean="0"/>
              <a:t> user, this syntax should look very familiar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500661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closer </a:t>
            </a:r>
            <a:r>
              <a:rPr lang="en-US" baseline="0" dirty="0" smtClean="0"/>
              <a:t>we use a describe block to define the subject of our test, then we use it blocks to describe what we expect that subject to do or be doing.  We use the same expect syntax that </a:t>
            </a:r>
            <a:r>
              <a:rPr lang="en-US" baseline="0" dirty="0" err="1" smtClean="0"/>
              <a:t>rspec</a:t>
            </a:r>
            <a:r>
              <a:rPr lang="en-US" baseline="0" dirty="0" smtClean="0"/>
              <a:t> uses to define what we expect the results of our code to be.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9365870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add in an actual test.  Within that describe</a:t>
            </a:r>
            <a:r>
              <a:rPr lang="en-US" baseline="0" dirty="0" smtClean="0"/>
              <a:t> block – the one that describes the default recipe of our Apache cookbook – let’s add in a test to ensure that our recipe is awesome.  When our recipes are awesome we are awesome.  Then save and close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44704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run the command “kitchen verify” – this will run the actual tests on our test</a:t>
            </a:r>
            <a:r>
              <a:rPr lang="en-US" baseline="0" dirty="0" smtClean="0"/>
              <a:t> kitchen container.  This will take a little bit to run…ultimately we should see a success – our recipe is indeed awesome.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7292420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this brings us to the question</a:t>
            </a:r>
            <a:r>
              <a:rPr lang="en-US" baseline="0" dirty="0" smtClean="0"/>
              <a:t> – how do we test to make sure Apache is running?  What would you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1251918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add in a test to check whether Apache is installed.  Open up your </a:t>
            </a:r>
            <a:r>
              <a:rPr lang="en-US" dirty="0" err="1" smtClean="0"/>
              <a:t>serverspec</a:t>
            </a:r>
            <a:r>
              <a:rPr lang="en-US" dirty="0" smtClean="0"/>
              <a:t> file</a:t>
            </a:r>
            <a:r>
              <a:rPr lang="en-US" baseline="0" dirty="0" smtClean="0"/>
              <a:t> and add in the test:</a:t>
            </a:r>
            <a:endParaRPr lang="en-US" dirty="0" smtClean="0"/>
          </a:p>
          <a:p>
            <a:endParaRPr lang="en-US" dirty="0" smtClean="0"/>
          </a:p>
          <a:p>
            <a:r>
              <a:rPr lang="en-US" dirty="0" smtClean="0"/>
              <a:t>And why</a:t>
            </a:r>
            <a:r>
              <a:rPr lang="en-US" baseline="0" dirty="0" smtClean="0"/>
              <a:t> we’re here, let’s add in some pending tests, </a:t>
            </a:r>
            <a:r>
              <a:rPr lang="en-US" baseline="0" dirty="0" err="1" smtClean="0"/>
              <a:t>Nathen’s</a:t>
            </a:r>
            <a:r>
              <a:rPr lang="en-US" baseline="0" dirty="0" smtClean="0"/>
              <a:t> going to plug in and demo this live.  What other tests would you add to ensure Apache is running?</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23095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Update this agenda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8448930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Test</a:t>
            </a:r>
            <a:r>
              <a:rPr lang="en-US" baseline="0" dirty="0" smtClean="0"/>
              <a:t> Kitchen is a wonderful tool for integration style testing…but there are times we want faster feedback than what we can get when we need to fully converge a VM or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186296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using test kitchen and server spec take about 2 minutes, sometimes</a:t>
            </a:r>
            <a:r>
              <a:rPr lang="en-US" baseline="0" dirty="0" smtClean="0"/>
              <a:t> more depending on which driver you’re using, to fully execute.  That’s 2 or more minutes waiting for feedback when we could be moving on with our code.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970884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need to verify that our recipes work, and we also need a way to get fast feedback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54472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let’s demonstrate this with a lab.  Our problem we need solve is to catch errors before we need to converge the node.  The success criteria to check whether we’ve solved this problem is the ability to catch a typo prior to converge.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085098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tool we’re going to use is called </a:t>
            </a:r>
            <a:r>
              <a:rPr lang="en-US" dirty="0" err="1" smtClean="0"/>
              <a:t>ChefSpec</a:t>
            </a:r>
            <a:r>
              <a:rPr lang="en-US" dirty="0" smtClean="0"/>
              <a:t>.</a:t>
            </a:r>
            <a:r>
              <a:rPr lang="en-US" baseline="0" dirty="0" smtClean="0"/>
              <a:t>  </a:t>
            </a:r>
            <a:r>
              <a:rPr lang="en-US" baseline="0" dirty="0" err="1" smtClean="0"/>
              <a:t>ChefSpec</a:t>
            </a:r>
            <a:r>
              <a:rPr lang="en-US" baseline="0" dirty="0" smtClean="0"/>
              <a:t> allows you to write unit tests in </a:t>
            </a:r>
            <a:r>
              <a:rPr lang="en-US" baseline="0" dirty="0" err="1" smtClean="0"/>
              <a:t>rspec</a:t>
            </a:r>
            <a:r>
              <a:rPr lang="en-US" baseline="0" dirty="0" smtClean="0"/>
              <a:t> and run them locally without ever needing to converge a test VM. Or container  It’s a fantastic way to both write and execute unit tests, the iterate on our code quickly.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652361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create a </a:t>
            </a:r>
            <a:r>
              <a:rPr lang="en-US" dirty="0" err="1" smtClean="0"/>
              <a:t>chefspec</a:t>
            </a:r>
            <a:r>
              <a:rPr lang="en-US" baseline="0" dirty="0" smtClean="0"/>
              <a:t> test.  </a:t>
            </a:r>
            <a:r>
              <a:rPr lang="en-US" dirty="0" smtClean="0"/>
              <a:t>First, make sure you’re in your apache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39730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a:t>
            </a:r>
            <a:r>
              <a:rPr lang="en-US" baseline="0" dirty="0" smtClean="0"/>
              <a:t>n we generate a cookbook, Chef DK automatically generates a chef spec file for our default recipe.  Go ahead and open that up and take a look.  We’re using the describe block to declare the subject of the our tests – the default recipe of the Apache cookbook.  Then we define a context – when all attributes are default, on an unspecified platform. Then we use some built in Chef Spec magic to do a chef client run and converge locally on our workstation.  Then we test that it works successfully, saying that the </a:t>
            </a:r>
            <a:r>
              <a:rPr lang="en-US" baseline="0" dirty="0" err="1" smtClean="0"/>
              <a:t>chef_run</a:t>
            </a:r>
            <a:r>
              <a:rPr lang="en-US" baseline="0" dirty="0" smtClean="0"/>
              <a:t> should not raise an error.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6791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add in a test of our own.  Let’s test</a:t>
            </a:r>
            <a:r>
              <a:rPr lang="en-US" baseline="0" dirty="0" smtClean="0"/>
              <a:t> that a Chef run will install the package ‘apache2’.  Then save and exit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6791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run those tests. </a:t>
            </a:r>
            <a:r>
              <a:rPr lang="en-US" dirty="0" err="1" smtClean="0"/>
              <a:t>ChefSpec</a:t>
            </a:r>
            <a:r>
              <a:rPr lang="en-US" dirty="0" smtClean="0"/>
              <a:t> tests are </a:t>
            </a:r>
            <a:r>
              <a:rPr lang="en-US" dirty="0" err="1" smtClean="0"/>
              <a:t>rspec</a:t>
            </a:r>
            <a:r>
              <a:rPr lang="en-US" dirty="0" smtClean="0"/>
              <a:t> tests, and therefore we can run them with the</a:t>
            </a:r>
            <a:r>
              <a:rPr lang="en-US" baseline="0" dirty="0" smtClean="0"/>
              <a:t> usual </a:t>
            </a:r>
            <a:r>
              <a:rPr lang="en-US" baseline="0" dirty="0" err="1" smtClean="0"/>
              <a:t>rspec</a:t>
            </a:r>
            <a:r>
              <a:rPr lang="en-US" baseline="0" dirty="0" smtClean="0"/>
              <a:t> command.  </a:t>
            </a:r>
            <a:r>
              <a:rPr lang="en-US" dirty="0" smtClean="0"/>
              <a:t> And they pass.  But…having a test pass on the first try is not a good thing.  Let’s make sure it fails.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98950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up our default recipe and break</a:t>
            </a:r>
            <a:r>
              <a:rPr lang="en-US" baseline="0" dirty="0" smtClean="0"/>
              <a:t> it.  Change the package “apache2” declaration to “apache”.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73824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smtClean="0">
                <a:latin typeface="Calibri" charset="0"/>
                <a:cs typeface="Calibri" charset="0"/>
                <a:sym typeface="Calibri" charset="0"/>
              </a:rPr>
              <a:t>Stop for a minute and think about what we're saying here.  Think about how freeing this can be.  The next configuration change you need to make in production starts with a commit to your version control system.  You can re-provision your infrastructure with another service provider; move from the data center to the </a:t>
            </a:r>
            <a:r>
              <a:rPr lang="en-US" sz="900" dirty="0" err="1" smtClean="0">
                <a:latin typeface="Calibri" charset="0"/>
                <a:cs typeface="Calibri" charset="0"/>
                <a:sym typeface="Calibri" charset="0"/>
              </a:rPr>
              <a:t>clould</a:t>
            </a:r>
            <a:r>
              <a:rPr lang="en-US" sz="900" dirty="0" smtClean="0">
                <a:latin typeface="Calibri" charset="0"/>
                <a:cs typeface="Calibri" charset="0"/>
                <a:sym typeface="Calibri" charset="0"/>
              </a:rPr>
              <a:t> and back </a:t>
            </a:r>
            <a:r>
              <a:rPr lang="en-US" sz="900" dirty="0" err="1" smtClean="0">
                <a:latin typeface="Calibri" charset="0"/>
                <a:cs typeface="Calibri" charset="0"/>
                <a:sym typeface="Calibri" charset="0"/>
              </a:rPr>
              <a:t>again.How</a:t>
            </a:r>
            <a:r>
              <a:rPr lang="en-US" sz="900" dirty="0" smtClean="0">
                <a:latin typeface="Calibri" charset="0"/>
                <a:cs typeface="Calibri" charset="0"/>
                <a:sym typeface="Calibri" charset="0"/>
              </a:rPr>
              <a:t> will this impact the way you run operations in your </a:t>
            </a:r>
            <a:r>
              <a:rPr lang="en-US" sz="900" dirty="0" err="1" smtClean="0">
                <a:latin typeface="Calibri" charset="0"/>
                <a:cs typeface="Calibri" charset="0"/>
                <a:sym typeface="Calibri" charset="0"/>
              </a:rPr>
              <a:t>organization?What</a:t>
            </a:r>
            <a:r>
              <a:rPr lang="en-US" sz="900" dirty="0" smtClean="0">
                <a:latin typeface="Calibri" charset="0"/>
                <a:cs typeface="Calibri" charset="0"/>
                <a:sym typeface="Calibri" charset="0"/>
              </a:rPr>
              <a:t> questions do you have?</a:t>
            </a:r>
            <a:endParaRPr lang="en-US" sz="900" dirty="0">
              <a:latin typeface="Calibri" charset="0"/>
              <a:cs typeface="Calibri" charset="0"/>
              <a:sym typeface="Calibri"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130887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run the tests.  And it fails, that means the test</a:t>
            </a:r>
            <a:r>
              <a:rPr lang="en-US" baseline="0" dirty="0" smtClean="0"/>
              <a:t> does what we think it does!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024313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let’s change it back</a:t>
            </a:r>
            <a:r>
              <a:rPr lang="en-US" baseline="0" dirty="0" smtClean="0"/>
              <a:t> and make that test pass.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691688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run the tests again.  And this time it passes!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98950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we’ve answered our</a:t>
            </a:r>
            <a:r>
              <a:rPr lang="en-US" baseline="0" dirty="0" smtClean="0"/>
              <a:t> third question – the resources are properly defined!  Were we to continue with this, I would add in another test to make sure that we start our Apache service.  Now that we have these unit tests in, what Apache </a:t>
            </a:r>
            <a:r>
              <a:rPr lang="en-US" baseline="0" dirty="0" err="1" smtClean="0"/>
              <a:t>serverspec</a:t>
            </a:r>
            <a:r>
              <a:rPr lang="en-US" baseline="0" dirty="0" smtClean="0"/>
              <a:t> tests would you remove?</a:t>
            </a:r>
          </a:p>
          <a:p>
            <a:endParaRPr lang="en-US" baseline="0" dirty="0" smtClean="0"/>
          </a:p>
          <a:p>
            <a:r>
              <a:rPr lang="en-US" baseline="0" dirty="0" smtClean="0"/>
              <a:t>- Can take out looking for the package, would want to leave in curling (regardless of how package is installed, would need to curl to be sure that finished server 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8506166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one more thing we want to test for – making sure our code</a:t>
            </a:r>
            <a:r>
              <a:rPr lang="en-US" baseline="0" dirty="0" smtClean="0"/>
              <a:t> is clean and that it avoids common syntax errors and poor practices.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4321924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do this,</a:t>
            </a:r>
            <a:r>
              <a:rPr lang="en-US" baseline="0" dirty="0" smtClean="0"/>
              <a:t> we’re going to include a tool called Food Critic.  Food Critic is a </a:t>
            </a:r>
            <a:r>
              <a:rPr lang="en-US" baseline="0" dirty="0" err="1" smtClean="0"/>
              <a:t>linting</a:t>
            </a:r>
            <a:r>
              <a:rPr lang="en-US" baseline="0" dirty="0" smtClean="0"/>
              <a:t> tool – it doesn’t actually execute the code, but it does check it for quality including styling, correctness, and making sure your code is not using things that are deprecated.  Food Critic is included with the Chef DK.  Same concept as </a:t>
            </a:r>
            <a:r>
              <a:rPr lang="en-US" baseline="0" dirty="0" err="1" smtClean="0"/>
              <a:t>rubocop</a:t>
            </a:r>
            <a:r>
              <a:rPr lang="en-US" baseline="0" dirty="0" smtClean="0"/>
              <a:t> </a:t>
            </a:r>
            <a:r>
              <a:rPr lang="en-US" baseline="0" smtClean="0"/>
              <a:t>or tailor.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930496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let’s change our recipe</a:t>
            </a:r>
            <a:r>
              <a:rPr lang="en-US" baseline="0" dirty="0" smtClean="0"/>
              <a:t>:  We’re going to declare a string called </a:t>
            </a:r>
            <a:r>
              <a:rPr lang="en-US" baseline="0" dirty="0" err="1" smtClean="0"/>
              <a:t>package_name</a:t>
            </a:r>
            <a:r>
              <a:rPr lang="en-US" baseline="0" smtClean="0"/>
              <a:t>, then </a:t>
            </a:r>
            <a:r>
              <a:rPr lang="en-US" baseline="0" dirty="0" smtClean="0"/>
              <a:t>interpolate that string in our package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3537709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run</a:t>
            </a:r>
            <a:r>
              <a:rPr lang="en-US" baseline="0" dirty="0" smtClean="0"/>
              <a:t> food critic… and it warns us that our string interpolation is not required.  Although it doesn’t break anything, it adds some unnecessary complexity to the code that can easily be avoided.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174810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we’ve</a:t>
            </a:r>
            <a:r>
              <a:rPr lang="en-US" baseline="0" dirty="0" smtClean="0"/>
              <a:t> now successfully answered all the questions required for Chef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036591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 Chef Community Summits are coming soon to both Seattle and London this Fall.</a:t>
            </a:r>
          </a:p>
          <a:p>
            <a:r>
              <a:rPr lang="en-US" dirty="0" smtClean="0"/>
              <a:t>  </a:t>
            </a:r>
          </a:p>
          <a:p>
            <a:r>
              <a:rPr lang="en-US" dirty="0" smtClean="0"/>
              <a:t>The Community Summit is where the Chef Community gathers to discuss the topics and concerns that are most relevant to the community.  For many of our community members, this is the most important conference of the year.</a:t>
            </a:r>
            <a:endParaRPr lang="en-US" dirty="0"/>
          </a:p>
        </p:txBody>
      </p:sp>
      <p:sp>
        <p:nvSpPr>
          <p:cNvPr id="4" name="Slide Number Placeholder 3"/>
          <p:cNvSpPr>
            <a:spLocks noGrp="1"/>
          </p:cNvSpPr>
          <p:nvPr>
            <p:ph type="sldNum" sz="quarter" idx="10"/>
          </p:nvPr>
        </p:nvSpPr>
        <p:spPr/>
        <p:txBody>
          <a:bodyPr/>
          <a:lstStyle/>
          <a:p>
            <a:fld id="{BA425769-15D1-A743-97D1-79E862D067BB}" type="slidenum">
              <a:rPr lang="en-US" smtClean="0"/>
              <a:t>262</a:t>
            </a:fld>
            <a:endParaRPr lang="en-US"/>
          </a:p>
        </p:txBody>
      </p:sp>
    </p:spTree>
    <p:extLst>
      <p:ext uri="{BB962C8B-B14F-4D97-AF65-F5344CB8AC3E}">
        <p14:creationId xmlns:p14="http://schemas.microsoft.com/office/powerpoint/2010/main" val="3861098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Reduce complexity through abstraction</a:t>
            </a:r>
          </a:p>
          <a:p>
            <a:r>
              <a:rPr lang="en-US" dirty="0" smtClean="0"/>
              <a:t>Store</a:t>
            </a:r>
            <a:r>
              <a:rPr lang="en-US" baseline="0" dirty="0" smtClean="0"/>
              <a:t> the code in version control (of course)</a:t>
            </a:r>
          </a:p>
          <a:p>
            <a:endParaRPr lang="en-US" baseline="0" dirty="0" smtClean="0"/>
          </a:p>
          <a:p>
            <a:r>
              <a:rPr lang="en-US" baseline="0" dirty="0" smtClean="0"/>
              <a:t>Static – the name of a package that should be installed</a:t>
            </a:r>
          </a:p>
          <a:p>
            <a:r>
              <a:rPr lang="en-US" baseline="0" dirty="0" smtClean="0"/>
              <a:t>Dynamic – the hostname of the database server in the production environment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688971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Join us in Seattle or London (or both) to share with and learn from the community, engage with Chef engineers, and contribute to the future of the Chef ecosystem.</a:t>
            </a:r>
            <a:endParaRPr lang="en-US" dirty="0"/>
          </a:p>
        </p:txBody>
      </p:sp>
      <p:sp>
        <p:nvSpPr>
          <p:cNvPr id="4" name="Slide Number Placeholder 3"/>
          <p:cNvSpPr>
            <a:spLocks noGrp="1"/>
          </p:cNvSpPr>
          <p:nvPr>
            <p:ph type="sldNum" sz="quarter" idx="10"/>
          </p:nvPr>
        </p:nvSpPr>
        <p:spPr/>
        <p:txBody>
          <a:bodyPr/>
          <a:lstStyle/>
          <a:p>
            <a:fld id="{BA425769-15D1-A743-97D1-79E862D067BB}" type="slidenum">
              <a:rPr lang="en-US" smtClean="0"/>
              <a:t>263</a:t>
            </a:fld>
            <a:endParaRPr lang="en-US"/>
          </a:p>
        </p:txBody>
      </p:sp>
    </p:spTree>
    <p:extLst>
      <p:ext uri="{BB962C8B-B14F-4D97-AF65-F5344CB8AC3E}">
        <p14:creationId xmlns:p14="http://schemas.microsoft.com/office/powerpoint/2010/main" val="19386533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 Id="rId3" Type="http://schemas.openxmlformats.org/officeDocument/2006/relationships/image" Target="../media/image5.emf"/></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 Id="rId3"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www.getchef.com" TargetMode="External"/><Relationship Id="rId4" Type="http://schemas.openxmlformats.org/officeDocument/2006/relationships/hyperlink" Target="http://creativecommons.org/licenses/by-sa/4.0/" TargetMode="External"/><Relationship Id="rId5"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8" name="TextBox 7"/>
          <p:cNvSpPr txBox="1"/>
          <p:nvPr userDrawn="1"/>
        </p:nvSpPr>
        <p:spPr>
          <a:xfrm>
            <a:off x="22413" y="6673334"/>
            <a:ext cx="500530" cy="184666"/>
          </a:xfrm>
          <a:prstGeom prst="rect">
            <a:avLst/>
          </a:prstGeom>
          <a:noFill/>
          <a:ln w="3175" cmpd="sng">
            <a:noFill/>
          </a:ln>
        </p:spPr>
        <p:txBody>
          <a:bodyPr wrap="none" lIns="0" tIns="0" rIns="0" bIns="0" rtlCol="0">
            <a:normAutofit/>
          </a:bodyPr>
          <a:lstStyle/>
          <a:p>
            <a:r>
              <a:rPr lang="en-US" sz="1000" dirty="0" smtClean="0">
                <a:solidFill>
                  <a:schemeClr val="accent3">
                    <a:lumMod val="50000"/>
                  </a:schemeClr>
                </a:solidFill>
                <a:latin typeface="+mn-lt"/>
                <a:cs typeface="Courier"/>
              </a:rPr>
              <a:t>v1.2.0</a:t>
            </a:r>
          </a:p>
        </p:txBody>
      </p:sp>
    </p:spTree>
    <p:extLst>
      <p:ext uri="{BB962C8B-B14F-4D97-AF65-F5344CB8AC3E}">
        <p14:creationId xmlns:p14="http://schemas.microsoft.com/office/powerpoint/2010/main" val="347937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baseline="0"/>
            </a:lvl1pPr>
          </a:lstStyle>
          <a:p>
            <a:r>
              <a:rPr lang="en-US" dirty="0" smtClean="0"/>
              <a:t>Two Images</a:t>
            </a:r>
            <a:endParaRPr lang="en-US" dirty="0"/>
          </a:p>
        </p:txBody>
      </p:sp>
      <p:sp>
        <p:nvSpPr>
          <p:cNvPr id="7" name="Content Placeholder 5"/>
          <p:cNvSpPr>
            <a:spLocks noGrp="1"/>
          </p:cNvSpPr>
          <p:nvPr>
            <p:ph sz="quarter" idx="13" hasCustomPrompt="1"/>
          </p:nvPr>
        </p:nvSpPr>
        <p:spPr>
          <a:xfrm>
            <a:off x="7413408"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
        <p:nvSpPr>
          <p:cNvPr id="8" name="Content Placeholder 5"/>
          <p:cNvSpPr>
            <a:spLocks noGrp="1"/>
          </p:cNvSpPr>
          <p:nvPr>
            <p:ph sz="quarter" idx="14" hasCustomPrompt="1"/>
          </p:nvPr>
        </p:nvSpPr>
        <p:spPr>
          <a:xfrm>
            <a:off x="1686372"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
        <p:nvSpPr>
          <p:cNvPr id="10" name="Picture Placeholder 6"/>
          <p:cNvSpPr>
            <a:spLocks noGrp="1"/>
          </p:cNvSpPr>
          <p:nvPr>
            <p:ph type="pic" sz="quarter" idx="15"/>
          </p:nvPr>
        </p:nvSpPr>
        <p:spPr>
          <a:xfrm>
            <a:off x="457200" y="1143000"/>
            <a:ext cx="5486400" cy="5257800"/>
          </a:xfrm>
        </p:spPr>
        <p:txBody>
          <a:bodyPr/>
          <a:lstStyle/>
          <a:p>
            <a:endParaRPr lang="en-US" dirty="0"/>
          </a:p>
        </p:txBody>
      </p:sp>
      <p:sp>
        <p:nvSpPr>
          <p:cNvPr id="11" name="Picture Placeholder 6"/>
          <p:cNvSpPr>
            <a:spLocks noGrp="1"/>
          </p:cNvSpPr>
          <p:nvPr>
            <p:ph type="pic" sz="quarter" idx="16"/>
          </p:nvPr>
        </p:nvSpPr>
        <p:spPr>
          <a:xfrm>
            <a:off x="6181344" y="1143000"/>
            <a:ext cx="5486400" cy="5257800"/>
          </a:xfrm>
        </p:spPr>
        <p:txBody>
          <a:bodyPr/>
          <a:lstStyle/>
          <a:p>
            <a:endParaRPr lang="en-US" dirty="0"/>
          </a:p>
        </p:txBody>
      </p:sp>
    </p:spTree>
    <p:extLst>
      <p:ext uri="{BB962C8B-B14F-4D97-AF65-F5344CB8AC3E}">
        <p14:creationId xmlns:p14="http://schemas.microsoft.com/office/powerpoint/2010/main" val="46227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images, wrapped in 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baseline="0"/>
            </a:lvl1pPr>
          </a:lstStyle>
          <a:p>
            <a:r>
              <a:rPr lang="en-US" dirty="0" smtClean="0"/>
              <a:t>Two Images, wrapped in bullets</a:t>
            </a:r>
            <a:endParaRPr lang="en-US" dirty="0"/>
          </a:p>
        </p:txBody>
      </p:sp>
      <p:sp>
        <p:nvSpPr>
          <p:cNvPr id="8" name="Content Placeholder 7"/>
          <p:cNvSpPr>
            <a:spLocks noGrp="1"/>
          </p:cNvSpPr>
          <p:nvPr>
            <p:ph sz="quarter" idx="13" hasCustomPrompt="1"/>
          </p:nvPr>
        </p:nvSpPr>
        <p:spPr>
          <a:xfrm>
            <a:off x="457199" y="1142999"/>
            <a:ext cx="5486400" cy="914400"/>
          </a:xfrm>
        </p:spPr>
        <p:txBody>
          <a:bodyPr/>
          <a:lstStyle/>
          <a:p>
            <a:pPr lvl="0"/>
            <a:r>
              <a:rPr lang="en-US" dirty="0" smtClean="0"/>
              <a:t>text</a:t>
            </a:r>
            <a:endParaRPr lang="en-US" dirty="0"/>
          </a:p>
        </p:txBody>
      </p:sp>
      <p:sp>
        <p:nvSpPr>
          <p:cNvPr id="9" name="Content Placeholder 7"/>
          <p:cNvSpPr>
            <a:spLocks noGrp="1"/>
          </p:cNvSpPr>
          <p:nvPr>
            <p:ph sz="quarter" idx="14" hasCustomPrompt="1"/>
          </p:nvPr>
        </p:nvSpPr>
        <p:spPr>
          <a:xfrm>
            <a:off x="6160237" y="1142542"/>
            <a:ext cx="5486400" cy="914400"/>
          </a:xfrm>
        </p:spPr>
        <p:txBody>
          <a:bodyPr/>
          <a:lstStyle/>
          <a:p>
            <a:pPr lvl="0"/>
            <a:r>
              <a:rPr lang="en-US" dirty="0" smtClean="0"/>
              <a:t>text</a:t>
            </a:r>
            <a:endParaRPr lang="en-US" dirty="0"/>
          </a:p>
        </p:txBody>
      </p:sp>
      <p:sp>
        <p:nvSpPr>
          <p:cNvPr id="10" name="Content Placeholder 7"/>
          <p:cNvSpPr>
            <a:spLocks noGrp="1"/>
          </p:cNvSpPr>
          <p:nvPr>
            <p:ph sz="quarter" idx="15" hasCustomPrompt="1"/>
          </p:nvPr>
        </p:nvSpPr>
        <p:spPr>
          <a:xfrm>
            <a:off x="6181344" y="5486400"/>
            <a:ext cx="5486400" cy="914400"/>
          </a:xfrm>
        </p:spPr>
        <p:txBody>
          <a:bodyPr/>
          <a:lstStyle/>
          <a:p>
            <a:pPr lvl="0"/>
            <a:r>
              <a:rPr lang="en-US" dirty="0" smtClean="0"/>
              <a:t>text</a:t>
            </a:r>
            <a:endParaRPr lang="en-US" dirty="0"/>
          </a:p>
        </p:txBody>
      </p:sp>
      <p:sp>
        <p:nvSpPr>
          <p:cNvPr id="11" name="Content Placeholder 7"/>
          <p:cNvSpPr>
            <a:spLocks noGrp="1"/>
          </p:cNvSpPr>
          <p:nvPr>
            <p:ph sz="quarter" idx="16" hasCustomPrompt="1"/>
          </p:nvPr>
        </p:nvSpPr>
        <p:spPr>
          <a:xfrm>
            <a:off x="457200" y="5486400"/>
            <a:ext cx="5486400" cy="914400"/>
          </a:xfrm>
        </p:spPr>
        <p:txBody>
          <a:bodyPr/>
          <a:lstStyle/>
          <a:p>
            <a:pPr lvl="0"/>
            <a:r>
              <a:rPr lang="en-US" dirty="0" smtClean="0"/>
              <a:t>text</a:t>
            </a:r>
            <a:endParaRPr lang="en-US" dirty="0"/>
          </a:p>
        </p:txBody>
      </p:sp>
      <p:sp>
        <p:nvSpPr>
          <p:cNvPr id="12" name="Content Placeholder 5"/>
          <p:cNvSpPr>
            <a:spLocks noGrp="1"/>
          </p:cNvSpPr>
          <p:nvPr>
            <p:ph sz="quarter" idx="17" hasCustomPrompt="1"/>
          </p:nvPr>
        </p:nvSpPr>
        <p:spPr>
          <a:xfrm>
            <a:off x="1686372"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
        <p:nvSpPr>
          <p:cNvPr id="13" name="Content Placeholder 5"/>
          <p:cNvSpPr>
            <a:spLocks noGrp="1"/>
          </p:cNvSpPr>
          <p:nvPr>
            <p:ph sz="quarter" idx="18" hasCustomPrompt="1"/>
          </p:nvPr>
        </p:nvSpPr>
        <p:spPr>
          <a:xfrm>
            <a:off x="7413408"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
        <p:nvSpPr>
          <p:cNvPr id="14" name="Picture Placeholder 6"/>
          <p:cNvSpPr>
            <a:spLocks noGrp="1"/>
          </p:cNvSpPr>
          <p:nvPr>
            <p:ph type="pic" sz="quarter" idx="19"/>
          </p:nvPr>
        </p:nvSpPr>
        <p:spPr>
          <a:xfrm>
            <a:off x="457200" y="2240280"/>
            <a:ext cx="5486400" cy="3063240"/>
          </a:xfrm>
        </p:spPr>
        <p:txBody>
          <a:bodyPr/>
          <a:lstStyle/>
          <a:p>
            <a:endParaRPr lang="en-US" dirty="0"/>
          </a:p>
        </p:txBody>
      </p:sp>
      <p:sp>
        <p:nvSpPr>
          <p:cNvPr id="15" name="Picture Placeholder 6"/>
          <p:cNvSpPr>
            <a:spLocks noGrp="1"/>
          </p:cNvSpPr>
          <p:nvPr>
            <p:ph type="pic" sz="quarter" idx="20"/>
          </p:nvPr>
        </p:nvSpPr>
        <p:spPr>
          <a:xfrm>
            <a:off x="6181344" y="2240280"/>
            <a:ext cx="5486400" cy="3063240"/>
          </a:xfrm>
        </p:spPr>
        <p:txBody>
          <a:bodyPr/>
          <a:lstStyle/>
          <a:p>
            <a:endParaRPr lang="en-US" dirty="0"/>
          </a:p>
        </p:txBody>
      </p:sp>
    </p:spTree>
    <p:extLst>
      <p:ext uri="{BB962C8B-B14F-4D97-AF65-F5344CB8AC3E}">
        <p14:creationId xmlns:p14="http://schemas.microsoft.com/office/powerpoint/2010/main" val="4059483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Code Sample</a:t>
            </a:r>
            <a:endParaRPr lang="en-US" dirty="0"/>
          </a:p>
        </p:txBody>
      </p:sp>
      <p:sp>
        <p:nvSpPr>
          <p:cNvPr id="6" name="Text Placeholder 4"/>
          <p:cNvSpPr>
            <a:spLocks noGrp="1"/>
          </p:cNvSpPr>
          <p:nvPr>
            <p:ph type="body" sz="quarter" idx="10" hasCustomPrompt="1"/>
          </p:nvPr>
        </p:nvSpPr>
        <p:spPr>
          <a:xfrm>
            <a:off x="457200" y="1143000"/>
            <a:ext cx="11201400" cy="5257800"/>
          </a:xfrm>
          <a:ln>
            <a:solidFill>
              <a:schemeClr val="tx1"/>
            </a:solidFill>
            <a:prstDash val="dash"/>
          </a:ln>
        </p:spPr>
        <p:txBody>
          <a:bodyPr lIns="91440">
            <a:normAutofit/>
          </a:bodyPr>
          <a:lstStyle>
            <a:lvl1pPr marL="0" indent="0">
              <a:buNone/>
              <a:defRPr baseline="0">
                <a:solidFill>
                  <a:schemeClr val="accent3">
                    <a:lumMod val="50000"/>
                  </a:schemeClr>
                </a:solidFill>
                <a:latin typeface="Courier New"/>
                <a:cs typeface="Courier New"/>
              </a:defRPr>
            </a:lvl1pPr>
            <a:lvl2pPr>
              <a:defRPr baseline="0">
                <a:solidFill>
                  <a:schemeClr val="accent3">
                    <a:lumMod val="50000"/>
                  </a:schemeClr>
                </a:solidFill>
                <a:latin typeface="Courier"/>
                <a:cs typeface="Courier"/>
              </a:defRPr>
            </a:lvl2pPr>
            <a:lvl3pPr>
              <a:defRPr baseline="0">
                <a:solidFill>
                  <a:schemeClr val="accent3">
                    <a:lumMod val="50000"/>
                  </a:schemeClr>
                </a:solidFill>
                <a:latin typeface="Courier"/>
                <a:cs typeface="Courier"/>
              </a:defRPr>
            </a:lvl3pPr>
            <a:lvl4pPr>
              <a:defRPr baseline="0">
                <a:solidFill>
                  <a:schemeClr val="accent3">
                    <a:lumMod val="50000"/>
                  </a:schemeClr>
                </a:solidFill>
                <a:latin typeface="Courier"/>
                <a:cs typeface="Courier"/>
              </a:defRPr>
            </a:lvl4pPr>
            <a:lvl5pPr>
              <a:defRPr baseline="0">
                <a:solidFill>
                  <a:schemeClr val="accent3">
                    <a:lumMod val="50000"/>
                  </a:schemeClr>
                </a:solidFill>
                <a:latin typeface="Courier"/>
                <a:cs typeface="Courier"/>
              </a:defRPr>
            </a:lvl5pPr>
          </a:lstStyle>
          <a:p>
            <a:pPr lvl="0"/>
            <a:r>
              <a:rPr lang="en-US" dirty="0" smtClean="0"/>
              <a:t>Code</a:t>
            </a:r>
          </a:p>
        </p:txBody>
      </p:sp>
    </p:spTree>
    <p:extLst>
      <p:ext uri="{BB962C8B-B14F-4D97-AF65-F5344CB8AC3E}">
        <p14:creationId xmlns:p14="http://schemas.microsoft.com/office/powerpoint/2010/main" val="3426080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with Bullets Below">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Code with Bullets Below</a:t>
            </a:r>
            <a:endParaRPr lang="en-US" dirty="0"/>
          </a:p>
        </p:txBody>
      </p:sp>
      <p:sp>
        <p:nvSpPr>
          <p:cNvPr id="4" name="Content Placeholder 3"/>
          <p:cNvSpPr>
            <a:spLocks noGrp="1"/>
          </p:cNvSpPr>
          <p:nvPr>
            <p:ph sz="quarter" idx="10" hasCustomPrompt="1"/>
          </p:nvPr>
        </p:nvSpPr>
        <p:spPr>
          <a:xfrm>
            <a:off x="457200" y="1143000"/>
            <a:ext cx="11201400" cy="2587752"/>
          </a:xfrm>
          <a:ln>
            <a:solidFill>
              <a:schemeClr val="tx1"/>
            </a:solidFill>
            <a:prstDash val="dash"/>
          </a:ln>
        </p:spPr>
        <p:txBody>
          <a:bodyPr lIns="91440" rIns="9144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Code – Courier – 28pt</a:t>
            </a:r>
          </a:p>
          <a:p>
            <a:pPr lvl="0"/>
            <a:r>
              <a:rPr lang="en-US" dirty="0" smtClean="0"/>
              <a:t>Code – Courier – 28pt</a:t>
            </a:r>
          </a:p>
          <a:p>
            <a:pPr lvl="0"/>
            <a:r>
              <a:rPr lang="en-US" dirty="0" smtClean="0"/>
              <a:t>Code – Courier – 28pt</a:t>
            </a:r>
          </a:p>
          <a:p>
            <a:pPr lvl="0"/>
            <a:r>
              <a:rPr lang="en-US" dirty="0" smtClean="0"/>
              <a:t>Code – Courier – 28pt</a:t>
            </a:r>
          </a:p>
          <a:p>
            <a:pPr lvl="0"/>
            <a:r>
              <a:rPr lang="en-US" dirty="0" smtClean="0"/>
              <a:t>Code – Courier – 28pt</a:t>
            </a:r>
          </a:p>
        </p:txBody>
      </p:sp>
      <p:sp>
        <p:nvSpPr>
          <p:cNvPr id="6" name="Content Placeholder 5"/>
          <p:cNvSpPr>
            <a:spLocks noGrp="1"/>
          </p:cNvSpPr>
          <p:nvPr>
            <p:ph sz="quarter" idx="11"/>
          </p:nvPr>
        </p:nvSpPr>
        <p:spPr>
          <a:xfrm>
            <a:off x="457200" y="3931920"/>
            <a:ext cx="11201400" cy="2587752"/>
          </a:xfrm>
        </p:spPr>
        <p:txBody>
          <a:bodyPr/>
          <a:lstStyle>
            <a:lvl1pPr>
              <a:defRPr sz="3200"/>
            </a:lvl1pPr>
            <a:lvl2pPr>
              <a:defRPr sz="2800"/>
            </a:lvl2pPr>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6623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with Revealing Bullets Below">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Code with Revealing Bullets Below</a:t>
            </a:r>
            <a:endParaRPr lang="en-US" dirty="0"/>
          </a:p>
        </p:txBody>
      </p:sp>
      <p:sp>
        <p:nvSpPr>
          <p:cNvPr id="4" name="Content Placeholder 3"/>
          <p:cNvSpPr>
            <a:spLocks noGrp="1"/>
          </p:cNvSpPr>
          <p:nvPr>
            <p:ph sz="quarter" idx="10" hasCustomPrompt="1"/>
          </p:nvPr>
        </p:nvSpPr>
        <p:spPr>
          <a:xfrm>
            <a:off x="457200" y="1143000"/>
            <a:ext cx="11201400" cy="2587752"/>
          </a:xfrm>
          <a:ln>
            <a:solidFill>
              <a:schemeClr val="tx1"/>
            </a:solidFill>
            <a:prstDash val="dash"/>
          </a:ln>
        </p:spPr>
        <p:txBody>
          <a:bodyPr lIns="91440" rIns="9144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Code – Courier – 28pt</a:t>
            </a:r>
          </a:p>
          <a:p>
            <a:pPr lvl="0"/>
            <a:r>
              <a:rPr lang="en-US" dirty="0" smtClean="0"/>
              <a:t>Code – Courier – 28pt</a:t>
            </a:r>
          </a:p>
          <a:p>
            <a:pPr lvl="0"/>
            <a:r>
              <a:rPr lang="en-US" dirty="0" smtClean="0"/>
              <a:t>Code – Courier – 28pt</a:t>
            </a:r>
          </a:p>
          <a:p>
            <a:pPr lvl="0"/>
            <a:r>
              <a:rPr lang="en-US" dirty="0" smtClean="0"/>
              <a:t>Code – Courier – 28pt</a:t>
            </a:r>
          </a:p>
          <a:p>
            <a:pPr lvl="0"/>
            <a:r>
              <a:rPr lang="en-US" dirty="0" smtClean="0"/>
              <a:t>Code – Courier – 28pt</a:t>
            </a:r>
          </a:p>
        </p:txBody>
      </p:sp>
      <p:sp>
        <p:nvSpPr>
          <p:cNvPr id="6" name="Content Placeholder 5"/>
          <p:cNvSpPr>
            <a:spLocks noGrp="1"/>
          </p:cNvSpPr>
          <p:nvPr>
            <p:ph sz="quarter" idx="11"/>
          </p:nvPr>
        </p:nvSpPr>
        <p:spPr>
          <a:xfrm>
            <a:off x="457200" y="3931920"/>
            <a:ext cx="11201400" cy="2587752"/>
          </a:xfrm>
        </p:spPr>
        <p:txBody>
          <a:bodyPr/>
          <a:lstStyle>
            <a:lvl1pPr>
              <a:defRPr sz="3200"/>
            </a:lvl1pPr>
            <a:lvl2pPr>
              <a:defRPr sz="2800"/>
            </a:lvl2pPr>
            <a:lvl3pPr>
              <a:defRPr sz="2400"/>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16068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2">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3">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4">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5">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odify 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a:t>
            </a:r>
            <a:endParaRPr lang="en-US" dirty="0"/>
          </a:p>
        </p:txBody>
      </p:sp>
      <p:pic>
        <p:nvPicPr>
          <p:cNvPr id="11" name="Picture 10"/>
          <p:cNvPicPr>
            <a:picLocks noChangeAspect="1"/>
          </p:cNvPicPr>
          <p:nvPr userDrawn="1"/>
        </p:nvPicPr>
        <p:blipFill>
          <a:blip r:embed="rId3"/>
          <a:stretch>
            <a:fillRect/>
          </a:stretch>
        </p:blipFill>
        <p:spPr>
          <a:xfrm>
            <a:off x="298914" y="1033272"/>
            <a:ext cx="889000" cy="889000"/>
          </a:xfrm>
          <a:prstGeom prst="rect">
            <a:avLst/>
          </a:prstGeom>
        </p:spPr>
      </p:pic>
      <p:sp>
        <p:nvSpPr>
          <p:cNvPr id="12" name="Rectangle 11"/>
          <p:cNvSpPr/>
          <p:nvPr userDrawn="1"/>
        </p:nvSpPr>
        <p:spPr>
          <a:xfrm>
            <a:off x="1080231" y="1143000"/>
            <a:ext cx="3108431" cy="461665"/>
          </a:xfrm>
          <a:prstGeom prst="rect">
            <a:avLst/>
          </a:prstGeom>
        </p:spPr>
        <p:txBody>
          <a:bodyPr wrap="square" anchor="ctr" anchorCtr="0">
            <a:spAutoFit/>
          </a:bodyPr>
          <a:lstStyle/>
          <a:p>
            <a:r>
              <a:rPr lang="en-US" sz="2400" b="1" u="none" kern="1200" baseline="0" dirty="0" smtClean="0">
                <a:solidFill>
                  <a:schemeClr val="tx1"/>
                </a:solidFill>
                <a:latin typeface="Courier"/>
                <a:ea typeface="+mn-ea"/>
                <a:cs typeface="Courier"/>
              </a:rPr>
              <a:t>OPEN IN EDITOR:</a:t>
            </a:r>
            <a:endParaRPr lang="en-US" sz="2400" b="1" dirty="0">
              <a:latin typeface="Courier"/>
              <a:cs typeface="Courier"/>
            </a:endParaRPr>
          </a:p>
        </p:txBody>
      </p:sp>
      <p:sp>
        <p:nvSpPr>
          <p:cNvPr id="16" name="Content Placeholder 3"/>
          <p:cNvSpPr>
            <a:spLocks noGrp="1"/>
          </p:cNvSpPr>
          <p:nvPr>
            <p:ph sz="quarter" idx="10" hasCustomPrompt="1"/>
          </p:nvPr>
        </p:nvSpPr>
        <p:spPr>
          <a:xfrm>
            <a:off x="457199" y="1837944"/>
            <a:ext cx="11201400" cy="4471416"/>
          </a:xfrm>
          <a:ln>
            <a:solidFill>
              <a:schemeClr val="tx1"/>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4968875" y="6350000"/>
            <a:ext cx="1912332" cy="369332"/>
          </a:xfrm>
          <a:prstGeom prst="rect">
            <a:avLst/>
          </a:prstGeom>
          <a:noFill/>
        </p:spPr>
        <p:txBody>
          <a:bodyPr wrap="none" lIns="0" tIns="0" rIns="0" bIns="0" rtlCol="0">
            <a:spAutoFit/>
          </a:bodyPr>
          <a:lstStyle/>
          <a:p>
            <a:r>
              <a:rPr lang="en-US" sz="2400" b="1" i="0" dirty="0" smtClean="0">
                <a:solidFill>
                  <a:schemeClr val="accent3">
                    <a:lumMod val="50000"/>
                  </a:schemeClr>
                </a:solidFill>
                <a:latin typeface="Courier"/>
                <a:cs typeface="Courier"/>
              </a:rPr>
              <a:t>SAVE FILE!</a:t>
            </a:r>
          </a:p>
        </p:txBody>
      </p:sp>
      <p:sp>
        <p:nvSpPr>
          <p:cNvPr id="5" name="Text Placeholder 4"/>
          <p:cNvSpPr>
            <a:spLocks noGrp="1"/>
          </p:cNvSpPr>
          <p:nvPr>
            <p:ph type="body" sz="quarter" idx="11" hasCustomPrompt="1"/>
          </p:nvPr>
        </p:nvSpPr>
        <p:spPr>
          <a:xfrm>
            <a:off x="3946283" y="1143000"/>
            <a:ext cx="7718178" cy="457200"/>
          </a:xfrm>
        </p:spPr>
        <p:txBody>
          <a:bodyPr anchor="ctr" anchorCtr="0">
            <a:normAutofit/>
          </a:bodyPr>
          <a:lstStyle>
            <a:lvl1pPr marL="0" indent="0">
              <a:buNone/>
              <a:defRPr sz="3200">
                <a:latin typeface="Courier New"/>
                <a:cs typeface="Courier New"/>
              </a:defRPr>
            </a:lvl1pPr>
          </a:lstStyle>
          <a:p>
            <a:pPr lvl="0"/>
            <a:r>
              <a:rPr lang="en-US" dirty="0" smtClean="0"/>
              <a:t>/path/to/file</a:t>
            </a:r>
            <a:endParaRPr lang="en-US" dirty="0"/>
          </a:p>
        </p:txBody>
      </p:sp>
    </p:spTree>
    <p:extLst>
      <p:ext uri="{BB962C8B-B14F-4D97-AF65-F5344CB8AC3E}">
        <p14:creationId xmlns:p14="http://schemas.microsoft.com/office/powerpoint/2010/main" val="1456147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odify File with Filename Reve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Modify File with Filename Reveal</a:t>
            </a:r>
            <a:endParaRPr lang="en-US" dirty="0"/>
          </a:p>
        </p:txBody>
      </p:sp>
      <p:pic>
        <p:nvPicPr>
          <p:cNvPr id="8" name="Picture 7"/>
          <p:cNvPicPr>
            <a:picLocks noChangeAspect="1"/>
          </p:cNvPicPr>
          <p:nvPr userDrawn="1"/>
        </p:nvPicPr>
        <p:blipFill>
          <a:blip r:embed="rId3"/>
          <a:stretch>
            <a:fillRect/>
          </a:stretch>
        </p:blipFill>
        <p:spPr>
          <a:xfrm>
            <a:off x="298914" y="1033272"/>
            <a:ext cx="889000" cy="889000"/>
          </a:xfrm>
          <a:prstGeom prst="rect">
            <a:avLst/>
          </a:prstGeom>
        </p:spPr>
      </p:pic>
      <p:sp>
        <p:nvSpPr>
          <p:cNvPr id="7" name="TextBox 6"/>
          <p:cNvSpPr txBox="1"/>
          <p:nvPr userDrawn="1"/>
        </p:nvSpPr>
        <p:spPr>
          <a:xfrm>
            <a:off x="4968875" y="6350000"/>
            <a:ext cx="1912332" cy="369332"/>
          </a:xfrm>
          <a:prstGeom prst="rect">
            <a:avLst/>
          </a:prstGeom>
          <a:noFill/>
        </p:spPr>
        <p:txBody>
          <a:bodyPr wrap="none" lIns="0" tIns="0" rIns="0" bIns="0" rtlCol="0">
            <a:spAutoFit/>
          </a:bodyPr>
          <a:lstStyle/>
          <a:p>
            <a:r>
              <a:rPr lang="en-US" sz="2400" b="1" i="0" dirty="0" smtClean="0">
                <a:solidFill>
                  <a:schemeClr val="accent3">
                    <a:lumMod val="50000"/>
                  </a:schemeClr>
                </a:solidFill>
                <a:latin typeface="Courier"/>
                <a:cs typeface="Courier"/>
              </a:rPr>
              <a:t>SAVE FILE!</a:t>
            </a:r>
          </a:p>
        </p:txBody>
      </p:sp>
      <p:sp>
        <p:nvSpPr>
          <p:cNvPr id="11" name="Rectangle 10"/>
          <p:cNvSpPr/>
          <p:nvPr userDrawn="1"/>
        </p:nvSpPr>
        <p:spPr>
          <a:xfrm>
            <a:off x="1080231" y="1143000"/>
            <a:ext cx="3108431" cy="461665"/>
          </a:xfrm>
          <a:prstGeom prst="rect">
            <a:avLst/>
          </a:prstGeom>
        </p:spPr>
        <p:txBody>
          <a:bodyPr wrap="square" anchor="ctr" anchorCtr="0">
            <a:spAutoFit/>
          </a:bodyPr>
          <a:lstStyle/>
          <a:p>
            <a:r>
              <a:rPr lang="en-US" sz="2400" b="1" u="none" kern="1200" baseline="0" dirty="0" smtClean="0">
                <a:solidFill>
                  <a:schemeClr val="tx1"/>
                </a:solidFill>
                <a:latin typeface="Courier"/>
                <a:ea typeface="+mn-ea"/>
                <a:cs typeface="Courier"/>
              </a:rPr>
              <a:t>OPEN IN EDITOR:</a:t>
            </a:r>
            <a:endParaRPr lang="en-US" sz="2400" b="1" dirty="0">
              <a:latin typeface="Courier"/>
              <a:cs typeface="Courier"/>
            </a:endParaRPr>
          </a:p>
        </p:txBody>
      </p:sp>
      <p:sp>
        <p:nvSpPr>
          <p:cNvPr id="12" name="Content Placeholder 3"/>
          <p:cNvSpPr>
            <a:spLocks noGrp="1"/>
          </p:cNvSpPr>
          <p:nvPr>
            <p:ph sz="quarter" idx="10" hasCustomPrompt="1"/>
          </p:nvPr>
        </p:nvSpPr>
        <p:spPr>
          <a:xfrm>
            <a:off x="457199" y="1837944"/>
            <a:ext cx="11201400" cy="4471416"/>
          </a:xfrm>
          <a:ln>
            <a:solidFill>
              <a:schemeClr val="tx1"/>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3" name="Text Placeholder 4"/>
          <p:cNvSpPr>
            <a:spLocks noGrp="1"/>
          </p:cNvSpPr>
          <p:nvPr>
            <p:ph type="body" sz="quarter" idx="11" hasCustomPrompt="1"/>
          </p:nvPr>
        </p:nvSpPr>
        <p:spPr>
          <a:xfrm>
            <a:off x="3946283" y="1143000"/>
            <a:ext cx="7718178" cy="457200"/>
          </a:xfrm>
        </p:spPr>
        <p:txBody>
          <a:bodyPr anchor="ctr" anchorCtr="0">
            <a:normAutofit/>
          </a:bodyPr>
          <a:lstStyle>
            <a:lvl1pPr marL="0" indent="0">
              <a:buNone/>
              <a:defRPr sz="3200">
                <a:latin typeface="Courier New"/>
                <a:cs typeface="Courier New"/>
              </a:defRPr>
            </a:lvl1pPr>
          </a:lstStyle>
          <a:p>
            <a:pPr lvl="0"/>
            <a:r>
              <a:rPr lang="en-US" dirty="0" smtClean="0"/>
              <a:t>/path/to/file</a:t>
            </a:r>
            <a:endParaRPr lang="en-US" dirty="0"/>
          </a:p>
        </p:txBody>
      </p:sp>
    </p:spTree>
    <p:extLst>
      <p:ext uri="{BB962C8B-B14F-4D97-AF65-F5344CB8AC3E}">
        <p14:creationId xmlns:p14="http://schemas.microsoft.com/office/powerpoint/2010/main" val="34673811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tmplLst>
          <p:tmpl lvl="1">
            <p:tnLst>
              <p:par>
                <p:cTn presetID="2" presetClass="entr" presetSubtype="2"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additive="base">
                        <p:cTn dur="500" fill="hold"/>
                        <p:tgtEl>
                          <p:spTgt spid="13"/>
                        </p:tgtEl>
                        <p:attrNameLst>
                          <p:attrName>ppt_x</p:attrName>
                        </p:attrNameLst>
                      </p:cBhvr>
                      <p:tavLst>
                        <p:tav tm="0">
                          <p:val>
                            <p:strVal val="1+#ppt_w/2"/>
                          </p:val>
                        </p:tav>
                        <p:tav tm="100000">
                          <p:val>
                            <p:strVal val="#ppt_x"/>
                          </p:val>
                        </p:tav>
                      </p:tavLst>
                    </p:anim>
                    <p:anim calcmode="lin" valueType="num">
                      <p:cBhvr additive="base">
                        <p:cTn dur="500" fill="hold"/>
                        <p:tgtEl>
                          <p:spTgt spid="13"/>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odify File with Bullets Below">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Bullets Below</a:t>
            </a:r>
            <a:endParaRPr lang="en-US" dirty="0"/>
          </a:p>
        </p:txBody>
      </p:sp>
      <p:sp>
        <p:nvSpPr>
          <p:cNvPr id="6" name="Content Placeholder 5"/>
          <p:cNvSpPr>
            <a:spLocks noGrp="1"/>
          </p:cNvSpPr>
          <p:nvPr>
            <p:ph sz="quarter" idx="11"/>
          </p:nvPr>
        </p:nvSpPr>
        <p:spPr>
          <a:xfrm>
            <a:off x="457200" y="4215384"/>
            <a:ext cx="11201400" cy="2194560"/>
          </a:xfrm>
        </p:spPr>
        <p:txBody>
          <a:bodyPr/>
          <a:lstStyle>
            <a:lvl1pPr>
              <a:defRPr sz="4000"/>
            </a:lvl1pPr>
            <a:lvl2pPr>
              <a:defRPr sz="3600"/>
            </a:lvl2pPr>
            <a:lvl3pPr>
              <a:defRPr sz="3200"/>
            </a:lvl3pPr>
            <a:lvl4pPr>
              <a:defRPr sz="28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pic>
        <p:nvPicPr>
          <p:cNvPr id="9" name="Picture 8"/>
          <p:cNvPicPr>
            <a:picLocks noChangeAspect="1"/>
          </p:cNvPicPr>
          <p:nvPr userDrawn="1"/>
        </p:nvPicPr>
        <p:blipFill>
          <a:blip r:embed="rId2"/>
          <a:stretch>
            <a:fillRect/>
          </a:stretch>
        </p:blipFill>
        <p:spPr>
          <a:xfrm>
            <a:off x="298914" y="1033272"/>
            <a:ext cx="889000" cy="889000"/>
          </a:xfrm>
          <a:prstGeom prst="rect">
            <a:avLst/>
          </a:prstGeom>
        </p:spPr>
      </p:pic>
      <p:sp>
        <p:nvSpPr>
          <p:cNvPr id="14" name="Content Placeholder 3"/>
          <p:cNvSpPr>
            <a:spLocks noGrp="1"/>
          </p:cNvSpPr>
          <p:nvPr>
            <p:ph sz="quarter" idx="10" hasCustomPrompt="1"/>
          </p:nvPr>
        </p:nvSpPr>
        <p:spPr>
          <a:xfrm>
            <a:off x="457199" y="1837944"/>
            <a:ext cx="11201400" cy="2194560"/>
          </a:xfrm>
          <a:ln>
            <a:solidFill>
              <a:schemeClr val="tx1"/>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p:txBody>
      </p:sp>
      <p:sp>
        <p:nvSpPr>
          <p:cNvPr id="8" name="TextBox 7"/>
          <p:cNvSpPr txBox="1"/>
          <p:nvPr userDrawn="1"/>
        </p:nvSpPr>
        <p:spPr>
          <a:xfrm>
            <a:off x="4968875" y="6345936"/>
            <a:ext cx="1912332" cy="369332"/>
          </a:xfrm>
          <a:prstGeom prst="rect">
            <a:avLst/>
          </a:prstGeom>
          <a:noFill/>
        </p:spPr>
        <p:txBody>
          <a:bodyPr wrap="none" lIns="0" tIns="0" rIns="0" bIns="0" rtlCol="0">
            <a:spAutoFit/>
          </a:bodyPr>
          <a:lstStyle/>
          <a:p>
            <a:r>
              <a:rPr lang="en-US" sz="2400" b="1" i="0" dirty="0" smtClean="0">
                <a:solidFill>
                  <a:schemeClr val="accent3">
                    <a:lumMod val="50000"/>
                  </a:schemeClr>
                </a:solidFill>
                <a:latin typeface="Courier"/>
                <a:cs typeface="Courier"/>
              </a:rPr>
              <a:t>SAVE FILE!</a:t>
            </a:r>
          </a:p>
        </p:txBody>
      </p:sp>
      <p:sp>
        <p:nvSpPr>
          <p:cNvPr id="12" name="Rectangle 11"/>
          <p:cNvSpPr/>
          <p:nvPr userDrawn="1"/>
        </p:nvSpPr>
        <p:spPr>
          <a:xfrm>
            <a:off x="1080231" y="1143000"/>
            <a:ext cx="3108431" cy="461665"/>
          </a:xfrm>
          <a:prstGeom prst="rect">
            <a:avLst/>
          </a:prstGeom>
        </p:spPr>
        <p:txBody>
          <a:bodyPr wrap="square" anchor="ctr" anchorCtr="0">
            <a:spAutoFit/>
          </a:bodyPr>
          <a:lstStyle/>
          <a:p>
            <a:r>
              <a:rPr lang="en-US" sz="2400" b="1" u="none" kern="1200" baseline="0" dirty="0" smtClean="0">
                <a:solidFill>
                  <a:schemeClr val="tx1"/>
                </a:solidFill>
                <a:latin typeface="Courier"/>
                <a:ea typeface="+mn-ea"/>
                <a:cs typeface="Courier"/>
              </a:rPr>
              <a:t>OPEN IN EDITOR:</a:t>
            </a:r>
            <a:endParaRPr lang="en-US" sz="2400" b="1" dirty="0">
              <a:latin typeface="Courier"/>
              <a:cs typeface="Courier"/>
            </a:endParaRPr>
          </a:p>
        </p:txBody>
      </p:sp>
      <p:sp>
        <p:nvSpPr>
          <p:cNvPr id="13" name="Text Placeholder 4"/>
          <p:cNvSpPr>
            <a:spLocks noGrp="1"/>
          </p:cNvSpPr>
          <p:nvPr>
            <p:ph type="body" sz="quarter" idx="12" hasCustomPrompt="1"/>
          </p:nvPr>
        </p:nvSpPr>
        <p:spPr>
          <a:xfrm>
            <a:off x="3946283" y="1143000"/>
            <a:ext cx="7718178" cy="457200"/>
          </a:xfrm>
        </p:spPr>
        <p:txBody>
          <a:bodyPr anchor="ctr" anchorCtr="0">
            <a:normAutofit/>
          </a:bodyPr>
          <a:lstStyle>
            <a:lvl1pPr marL="0" indent="0">
              <a:buNone/>
              <a:defRPr sz="3200">
                <a:latin typeface="Courier New"/>
                <a:cs typeface="Courier New"/>
              </a:defRPr>
            </a:lvl1pPr>
          </a:lstStyle>
          <a:p>
            <a:pPr lvl="0"/>
            <a:r>
              <a:rPr lang="en-US" dirty="0" smtClean="0"/>
              <a:t>/path/to/file</a:t>
            </a:r>
            <a:endParaRPr lang="en-US" dirty="0"/>
          </a:p>
        </p:txBody>
      </p:sp>
    </p:spTree>
    <p:extLst>
      <p:ext uri="{BB962C8B-B14F-4D97-AF65-F5344CB8AC3E}">
        <p14:creationId xmlns:p14="http://schemas.microsoft.com/office/powerpoint/2010/main" val="2267444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odify File with Bullets Le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Modify File with Bullets Left</a:t>
            </a:r>
            <a:endParaRPr lang="en-US" dirty="0"/>
          </a:p>
        </p:txBody>
      </p:sp>
      <p:sp>
        <p:nvSpPr>
          <p:cNvPr id="4" name="Content Placeholder 3"/>
          <p:cNvSpPr>
            <a:spLocks noGrp="1"/>
          </p:cNvSpPr>
          <p:nvPr>
            <p:ph sz="quarter" idx="10" hasCustomPrompt="1"/>
          </p:nvPr>
        </p:nvSpPr>
        <p:spPr>
          <a:xfrm>
            <a:off x="6181344" y="1837944"/>
            <a:ext cx="5486400" cy="4471416"/>
          </a:xfrm>
          <a:ln cap="sq">
            <a:solidFill>
              <a:schemeClr val="tx1"/>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6" name="Content Placeholder 5"/>
          <p:cNvSpPr>
            <a:spLocks noGrp="1"/>
          </p:cNvSpPr>
          <p:nvPr>
            <p:ph sz="quarter" idx="11"/>
          </p:nvPr>
        </p:nvSpPr>
        <p:spPr>
          <a:xfrm>
            <a:off x="457200" y="1837944"/>
            <a:ext cx="5486400" cy="4471416"/>
          </a:xfrm>
        </p:spPr>
        <p:txBody>
          <a:bodyPr/>
          <a:lstStyle>
            <a:lvl1pPr>
              <a:defRPr sz="4000"/>
            </a:lvl1pPr>
            <a:lvl2pPr>
              <a:defRPr sz="3600"/>
            </a:lvl2pPr>
            <a:lvl3pPr>
              <a:defRPr sz="3200"/>
            </a:lvl3pPr>
            <a:lvl4pPr>
              <a:defRPr sz="28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userDrawn="1"/>
        </p:nvPicPr>
        <p:blipFill>
          <a:blip r:embed="rId2"/>
          <a:stretch>
            <a:fillRect/>
          </a:stretch>
        </p:blipFill>
        <p:spPr>
          <a:xfrm>
            <a:off x="298914" y="1033272"/>
            <a:ext cx="889000" cy="889000"/>
          </a:xfrm>
          <a:prstGeom prst="rect">
            <a:avLst/>
          </a:prstGeom>
        </p:spPr>
      </p:pic>
      <p:sp>
        <p:nvSpPr>
          <p:cNvPr id="9" name="Rectangle 8"/>
          <p:cNvSpPr/>
          <p:nvPr userDrawn="1"/>
        </p:nvSpPr>
        <p:spPr>
          <a:xfrm>
            <a:off x="1080231" y="1143000"/>
            <a:ext cx="3108431" cy="461665"/>
          </a:xfrm>
          <a:prstGeom prst="rect">
            <a:avLst/>
          </a:prstGeom>
        </p:spPr>
        <p:txBody>
          <a:bodyPr wrap="square" anchor="ctr" anchorCtr="0">
            <a:spAutoFit/>
          </a:bodyPr>
          <a:lstStyle/>
          <a:p>
            <a:r>
              <a:rPr lang="en-US" sz="2400" b="1" u="none" kern="1200" baseline="0" dirty="0" smtClean="0">
                <a:solidFill>
                  <a:schemeClr val="tx1"/>
                </a:solidFill>
                <a:latin typeface="Courier"/>
                <a:ea typeface="+mn-ea"/>
                <a:cs typeface="Courier"/>
              </a:rPr>
              <a:t>OPEN IN EDITOR:</a:t>
            </a:r>
            <a:endParaRPr lang="en-US" sz="2400" b="1" dirty="0">
              <a:latin typeface="Courier"/>
              <a:cs typeface="Courier"/>
            </a:endParaRPr>
          </a:p>
        </p:txBody>
      </p:sp>
      <p:sp>
        <p:nvSpPr>
          <p:cNvPr id="10" name="Text Placeholder 4"/>
          <p:cNvSpPr>
            <a:spLocks noGrp="1"/>
          </p:cNvSpPr>
          <p:nvPr>
            <p:ph type="body" sz="quarter" idx="12" hasCustomPrompt="1"/>
          </p:nvPr>
        </p:nvSpPr>
        <p:spPr>
          <a:xfrm>
            <a:off x="3946283" y="1143000"/>
            <a:ext cx="7718178" cy="457200"/>
          </a:xfrm>
        </p:spPr>
        <p:txBody>
          <a:bodyPr anchor="ctr" anchorCtr="0">
            <a:normAutofit/>
          </a:bodyPr>
          <a:lstStyle>
            <a:lvl1pPr marL="0" indent="0">
              <a:buNone/>
              <a:defRPr sz="3200">
                <a:latin typeface="Courier New"/>
                <a:cs typeface="Courier New"/>
              </a:defRPr>
            </a:lvl1pPr>
          </a:lstStyle>
          <a:p>
            <a:pPr lvl="0"/>
            <a:r>
              <a:rPr lang="en-US" dirty="0" smtClean="0"/>
              <a:t>/path/to/file</a:t>
            </a:r>
            <a:endParaRPr lang="en-US" dirty="0"/>
          </a:p>
        </p:txBody>
      </p:sp>
    </p:spTree>
    <p:extLst>
      <p:ext uri="{BB962C8B-B14F-4D97-AF65-F5344CB8AC3E}">
        <p14:creationId xmlns:p14="http://schemas.microsoft.com/office/powerpoint/2010/main" val="3353589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de with Command">
    <p:spTree>
      <p:nvGrpSpPr>
        <p:cNvPr id="1" name=""/>
        <p:cNvGrpSpPr/>
        <p:nvPr/>
      </p:nvGrpSpPr>
      <p:grpSpPr>
        <a:xfrm>
          <a:off x="0" y="0"/>
          <a:ext cx="0" cy="0"/>
          <a:chOff x="0" y="0"/>
          <a:chExt cx="0" cy="0"/>
        </a:xfrm>
      </p:grpSpPr>
      <p:sp>
        <p:nvSpPr>
          <p:cNvPr id="7" name="TextBox 6"/>
          <p:cNvSpPr txBox="1"/>
          <p:nvPr userDrawn="1"/>
        </p:nvSpPr>
        <p:spPr>
          <a:xfrm>
            <a:off x="457200" y="1143000"/>
            <a:ext cx="11201400" cy="795528"/>
          </a:xfrm>
          <a:prstGeom prst="rect">
            <a:avLst/>
          </a:prstGeom>
          <a:solidFill>
            <a:schemeClr val="tx2"/>
          </a:solidFill>
          <a:ln>
            <a:solidFill>
              <a:schemeClr val="tx1"/>
            </a:solidFill>
            <a:prstDash val="dash"/>
          </a:ln>
        </p:spPr>
        <p:txBody>
          <a:bodyPr wrap="square" lIns="91440" tIns="45720" rIns="91440" bIns="45720" rtlCol="0">
            <a:noAutofit/>
          </a:bodyPr>
          <a:lstStyle/>
          <a:p>
            <a:r>
              <a:rPr lang="en-US" sz="4000" dirty="0" smtClean="0">
                <a:solidFill>
                  <a:srgbClr val="FFFFFF"/>
                </a:solidFill>
                <a:latin typeface="Courier"/>
                <a:cs typeface="Courier"/>
              </a:rPr>
              <a:t>$</a:t>
            </a:r>
          </a:p>
        </p:txBody>
      </p:sp>
      <p:sp>
        <p:nvSpPr>
          <p:cNvPr id="5" name="Content Placeholder 4"/>
          <p:cNvSpPr>
            <a:spLocks noGrp="1"/>
          </p:cNvSpPr>
          <p:nvPr>
            <p:ph sz="quarter" idx="11" hasCustomPrompt="1"/>
          </p:nvPr>
        </p:nvSpPr>
        <p:spPr>
          <a:xfrm>
            <a:off x="457200" y="2011680"/>
            <a:ext cx="11201400" cy="4297680"/>
          </a:xfrm>
          <a:solidFill>
            <a:schemeClr val="tx2"/>
          </a:solidFill>
          <a:ln>
            <a:solidFill>
              <a:schemeClr val="tx1"/>
            </a:solidFill>
            <a:prstDash val="dash"/>
          </a:ln>
        </p:spPr>
        <p:txBody>
          <a:bodyPr lIns="91440" tIns="45720" rIns="91440" bIns="45720" anchor="t" anchorCtr="0"/>
          <a:lstStyle>
            <a:lvl1pPr marL="0" indent="0">
              <a:buNone/>
              <a:defRPr>
                <a:solidFill>
                  <a:schemeClr val="bg1"/>
                </a:solidFill>
                <a:latin typeface="Courier New"/>
                <a:cs typeface="Courier New"/>
              </a:defRPr>
            </a:lvl1pPr>
          </a:lstStyle>
          <a:p>
            <a:pPr lvl="0"/>
            <a:r>
              <a:rPr lang="en-US" dirty="0" smtClean="0"/>
              <a:t>$ Body Level One</a:t>
            </a:r>
          </a:p>
          <a:p>
            <a:pPr lvl="0"/>
            <a:r>
              <a:rPr lang="en-US" dirty="0" smtClean="0"/>
              <a:t>$ Body Level Two</a:t>
            </a:r>
          </a:p>
          <a:p>
            <a:pPr lvl="0"/>
            <a:r>
              <a:rPr lang="en-US" dirty="0" smtClean="0"/>
              <a:t>$ Body Level Three</a:t>
            </a:r>
          </a:p>
          <a:p>
            <a:pPr lvl="0"/>
            <a:r>
              <a:rPr lang="en-US" dirty="0" smtClean="0"/>
              <a:t>$ Body Level Four</a:t>
            </a:r>
          </a:p>
          <a:p>
            <a:pPr lvl="0"/>
            <a:r>
              <a:rPr lang="en-US" dirty="0" smtClean="0"/>
              <a:t>$ Body Level Five</a:t>
            </a:r>
            <a:endParaRPr lang="en-US" dirty="0"/>
          </a:p>
        </p:txBody>
      </p:sp>
      <p:sp>
        <p:nvSpPr>
          <p:cNvPr id="6" name="Title 2"/>
          <p:cNvSpPr>
            <a:spLocks noGrp="1"/>
          </p:cNvSpPr>
          <p:nvPr>
            <p:ph type="title" hasCustomPrompt="1"/>
          </p:nvPr>
        </p:nvSpPr>
        <p:spPr>
          <a:xfrm>
            <a:off x="457200" y="228599"/>
            <a:ext cx="11201400" cy="620683"/>
          </a:xfrm>
        </p:spPr>
        <p:txBody>
          <a:bodyPr vert="horz" wrap="square" lIns="0" tIns="0" rIns="0" bIns="0" rtlCol="0" anchor="t" anchorCtr="0">
            <a:spAutoFit/>
          </a:bodyPr>
          <a:lstStyle>
            <a:lvl1pPr>
              <a:defRPr lang="en-US" sz="4400" dirty="0"/>
            </a:lvl1pPr>
          </a:lstStyle>
          <a:p>
            <a:pPr lvl="0"/>
            <a:r>
              <a:rPr lang="en-US" dirty="0" smtClean="0"/>
              <a:t>Code with Command</a:t>
            </a:r>
            <a:endParaRPr lang="en-US" dirty="0"/>
          </a:p>
        </p:txBody>
      </p:sp>
      <p:sp>
        <p:nvSpPr>
          <p:cNvPr id="3" name="Content Placeholder 2"/>
          <p:cNvSpPr>
            <a:spLocks noGrp="1"/>
          </p:cNvSpPr>
          <p:nvPr>
            <p:ph sz="quarter" idx="12" hasCustomPrompt="1"/>
          </p:nvPr>
        </p:nvSpPr>
        <p:spPr>
          <a:xfrm>
            <a:off x="1054341" y="1225296"/>
            <a:ext cx="10571163" cy="547077"/>
          </a:xfrm>
        </p:spPr>
        <p:txBody>
          <a:bodyPr lIns="91440" tIns="0" rIns="91440" bIns="0"/>
          <a:lstStyle>
            <a:lvl1pPr marL="0" indent="0">
              <a:buNone/>
              <a:defRPr sz="4000" b="0" baseline="0">
                <a:solidFill>
                  <a:srgbClr val="FFFFFF"/>
                </a:solidFill>
                <a:latin typeface="Courier New"/>
                <a:cs typeface="Courier New"/>
              </a:defRPr>
            </a:lvl1pPr>
            <a:lvl2pPr>
              <a:defRPr sz="4000">
                <a:latin typeface="Courier"/>
                <a:cs typeface="Courier"/>
              </a:defRPr>
            </a:lvl2pPr>
            <a:lvl3pPr>
              <a:defRPr sz="4000">
                <a:latin typeface="Courier"/>
                <a:cs typeface="Courier"/>
              </a:defRPr>
            </a:lvl3pPr>
            <a:lvl4pPr>
              <a:defRPr sz="4000">
                <a:latin typeface="Courier"/>
                <a:cs typeface="Courier"/>
              </a:defRPr>
            </a:lvl4pPr>
            <a:lvl5pPr>
              <a:defRPr sz="4000">
                <a:latin typeface="Courier"/>
                <a:cs typeface="Courier"/>
              </a:defRPr>
            </a:lvl5pPr>
          </a:lstStyle>
          <a:p>
            <a:pPr lvl="0"/>
            <a:r>
              <a:rPr lang="en-US" dirty="0" smtClean="0"/>
              <a:t>Enter Command</a:t>
            </a:r>
            <a:endParaRPr lang="en-US" dirty="0"/>
          </a:p>
        </p:txBody>
      </p:sp>
    </p:spTree>
    <p:extLst>
      <p:ext uri="{BB962C8B-B14F-4D97-AF65-F5344CB8AC3E}">
        <p14:creationId xmlns:p14="http://schemas.microsoft.com/office/powerpoint/2010/main" val="3024644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 Creative Common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8" name="TextBox 7"/>
          <p:cNvSpPr txBox="1"/>
          <p:nvPr userDrawn="1"/>
        </p:nvSpPr>
        <p:spPr>
          <a:xfrm>
            <a:off x="22413" y="6673334"/>
            <a:ext cx="500530" cy="184666"/>
          </a:xfrm>
          <a:prstGeom prst="rect">
            <a:avLst/>
          </a:prstGeom>
          <a:noFill/>
          <a:ln w="3175" cmpd="sng">
            <a:noFill/>
          </a:ln>
        </p:spPr>
        <p:txBody>
          <a:bodyPr wrap="none" lIns="0" tIns="0" rIns="0" bIns="0" rtlCol="0">
            <a:normAutofit/>
          </a:bodyPr>
          <a:lstStyle/>
          <a:p>
            <a:r>
              <a:rPr lang="en-US" sz="1000" dirty="0" smtClean="0">
                <a:solidFill>
                  <a:schemeClr val="accent3">
                    <a:lumMod val="50000"/>
                  </a:schemeClr>
                </a:solidFill>
                <a:latin typeface="+mn-lt"/>
                <a:cs typeface="Courier"/>
              </a:rPr>
              <a:t>v1.2.0</a:t>
            </a:r>
          </a:p>
        </p:txBody>
      </p:sp>
      <p:sp>
        <p:nvSpPr>
          <p:cNvPr id="6" name="TextBox 5"/>
          <p:cNvSpPr txBox="1"/>
          <p:nvPr userDrawn="1"/>
        </p:nvSpPr>
        <p:spPr>
          <a:xfrm>
            <a:off x="3790459" y="6336158"/>
            <a:ext cx="4572002" cy="369332"/>
          </a:xfrm>
          <a:prstGeom prst="rect">
            <a:avLst/>
          </a:prstGeom>
          <a:noFill/>
        </p:spPr>
        <p:txBody>
          <a:bodyPr wrap="square" lIns="0" tIns="0" rIns="0" bIns="0" rtlCol="0">
            <a:spAutoFit/>
          </a:bodyPr>
          <a:lstStyle/>
          <a:p>
            <a:pPr algn="ctr"/>
            <a:r>
              <a:rPr lang="en-US" sz="1200" dirty="0" smtClean="0">
                <a:solidFill>
                  <a:schemeClr val="accent3">
                    <a:lumMod val="50000"/>
                  </a:schemeClr>
                </a:solidFill>
              </a:rPr>
              <a:t>Chef Fundamentals by </a:t>
            </a:r>
            <a:r>
              <a:rPr lang="en-US" sz="1200" dirty="0" smtClean="0">
                <a:solidFill>
                  <a:schemeClr val="accent3">
                    <a:lumMod val="50000"/>
                  </a:schemeClr>
                </a:solidFill>
                <a:hlinkClick r:id="rId3"/>
              </a:rPr>
              <a:t>Chef Software, Inc.</a:t>
            </a:r>
            <a:r>
              <a:rPr lang="en-US" sz="1200" dirty="0" smtClean="0">
                <a:solidFill>
                  <a:schemeClr val="accent3">
                    <a:lumMod val="50000"/>
                  </a:schemeClr>
                </a:solidFill>
              </a:rPr>
              <a:t> is licensed under a </a:t>
            </a:r>
            <a:r>
              <a:rPr lang="en-US" sz="1200" dirty="0" smtClean="0">
                <a:solidFill>
                  <a:schemeClr val="accent3">
                    <a:lumMod val="50000"/>
                  </a:schemeClr>
                </a:solidFill>
                <a:hlinkClick r:id="rId4"/>
              </a:rPr>
              <a:t>Creative Commons Attribution-ShareAlike 4.0 International License</a:t>
            </a:r>
            <a:r>
              <a:rPr lang="en-US" sz="1200" dirty="0" smtClean="0">
                <a:solidFill>
                  <a:schemeClr val="accent3">
                    <a:lumMod val="50000"/>
                  </a:schemeClr>
                </a:solidFill>
              </a:rPr>
              <a:t>.</a:t>
            </a:r>
          </a:p>
        </p:txBody>
      </p:sp>
      <p:pic>
        <p:nvPicPr>
          <p:cNvPr id="7" name="Picture 6" descr="by-sa.png"/>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473700" y="5870331"/>
            <a:ext cx="1228344" cy="429768"/>
          </a:xfrm>
          <a:prstGeom prst="rect">
            <a:avLst/>
          </a:prstGeom>
        </p:spPr>
      </p:pic>
    </p:spTree>
    <p:extLst>
      <p:ext uri="{BB962C8B-B14F-4D97-AF65-F5344CB8AC3E}">
        <p14:creationId xmlns:p14="http://schemas.microsoft.com/office/powerpoint/2010/main" val="412004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de with Command Reveal">
    <p:spTree>
      <p:nvGrpSpPr>
        <p:cNvPr id="1" name=""/>
        <p:cNvGrpSpPr/>
        <p:nvPr/>
      </p:nvGrpSpPr>
      <p:grpSpPr>
        <a:xfrm>
          <a:off x="0" y="0"/>
          <a:ext cx="0" cy="0"/>
          <a:chOff x="0" y="0"/>
          <a:chExt cx="0" cy="0"/>
        </a:xfrm>
      </p:grpSpPr>
      <p:sp>
        <p:nvSpPr>
          <p:cNvPr id="7" name="TextBox 6"/>
          <p:cNvSpPr txBox="1"/>
          <p:nvPr userDrawn="1"/>
        </p:nvSpPr>
        <p:spPr>
          <a:xfrm>
            <a:off x="457200" y="1143000"/>
            <a:ext cx="11201400" cy="795528"/>
          </a:xfrm>
          <a:prstGeom prst="rect">
            <a:avLst/>
          </a:prstGeom>
          <a:solidFill>
            <a:schemeClr val="tx2"/>
          </a:solidFill>
          <a:ln>
            <a:solidFill>
              <a:schemeClr val="tx1"/>
            </a:solidFill>
            <a:prstDash val="dash"/>
          </a:ln>
        </p:spPr>
        <p:txBody>
          <a:bodyPr wrap="square" lIns="91440" tIns="45720" rIns="91440" bIns="45720" rtlCol="0">
            <a:noAutofit/>
          </a:bodyPr>
          <a:lstStyle/>
          <a:p>
            <a:r>
              <a:rPr lang="en-US" sz="4000" dirty="0" smtClean="0">
                <a:solidFill>
                  <a:srgbClr val="FFFFFF"/>
                </a:solidFill>
                <a:latin typeface="Courier"/>
                <a:cs typeface="Courier"/>
              </a:rPr>
              <a:t>$</a:t>
            </a:r>
          </a:p>
        </p:txBody>
      </p:sp>
      <p:sp>
        <p:nvSpPr>
          <p:cNvPr id="5" name="Content Placeholder 4"/>
          <p:cNvSpPr>
            <a:spLocks noGrp="1"/>
          </p:cNvSpPr>
          <p:nvPr>
            <p:ph sz="quarter" idx="11" hasCustomPrompt="1"/>
          </p:nvPr>
        </p:nvSpPr>
        <p:spPr>
          <a:xfrm>
            <a:off x="457200" y="2011680"/>
            <a:ext cx="11201400" cy="4297680"/>
          </a:xfrm>
          <a:solidFill>
            <a:schemeClr val="tx2"/>
          </a:solidFill>
          <a:ln>
            <a:solidFill>
              <a:schemeClr val="tx1"/>
            </a:solidFill>
            <a:prstDash val="dash"/>
          </a:ln>
        </p:spPr>
        <p:txBody>
          <a:bodyPr lIns="91440" tIns="45720" rIns="91440" bIns="45720" anchor="t" anchorCtr="0"/>
          <a:lstStyle>
            <a:lvl1pPr marL="0" indent="0">
              <a:buNone/>
              <a:defRPr>
                <a:solidFill>
                  <a:schemeClr val="bg1"/>
                </a:solidFill>
                <a:latin typeface="Courier New"/>
                <a:cs typeface="Courier New"/>
              </a:defRPr>
            </a:lvl1pPr>
          </a:lstStyle>
          <a:p>
            <a:pPr lvl="0"/>
            <a:r>
              <a:rPr lang="en-US" dirty="0" smtClean="0"/>
              <a:t>$ Body Level One</a:t>
            </a:r>
          </a:p>
          <a:p>
            <a:pPr lvl="0"/>
            <a:r>
              <a:rPr lang="en-US" dirty="0" smtClean="0"/>
              <a:t>$ Body Level Two</a:t>
            </a:r>
          </a:p>
          <a:p>
            <a:pPr lvl="0"/>
            <a:r>
              <a:rPr lang="en-US" dirty="0" smtClean="0"/>
              <a:t>$ Body Level Three</a:t>
            </a:r>
          </a:p>
          <a:p>
            <a:pPr lvl="0"/>
            <a:r>
              <a:rPr lang="en-US" dirty="0" smtClean="0"/>
              <a:t>$ Body Level Four</a:t>
            </a:r>
          </a:p>
          <a:p>
            <a:pPr lvl="0"/>
            <a:r>
              <a:rPr lang="en-US" dirty="0" smtClean="0"/>
              <a:t>$ Body Level Five</a:t>
            </a:r>
            <a:endParaRPr lang="en-US" dirty="0"/>
          </a:p>
        </p:txBody>
      </p:sp>
      <p:sp>
        <p:nvSpPr>
          <p:cNvPr id="6" name="Title 2"/>
          <p:cNvSpPr>
            <a:spLocks noGrp="1"/>
          </p:cNvSpPr>
          <p:nvPr>
            <p:ph type="title" hasCustomPrompt="1"/>
          </p:nvPr>
        </p:nvSpPr>
        <p:spPr>
          <a:xfrm>
            <a:off x="457200" y="228599"/>
            <a:ext cx="11201400" cy="620683"/>
          </a:xfrm>
        </p:spPr>
        <p:txBody>
          <a:bodyPr vert="horz" wrap="square" lIns="0" tIns="0" rIns="0" bIns="0" rtlCol="0" anchor="t" anchorCtr="0">
            <a:spAutoFit/>
          </a:bodyPr>
          <a:lstStyle>
            <a:lvl1pPr>
              <a:defRPr lang="en-US" sz="4400" dirty="0"/>
            </a:lvl1pPr>
          </a:lstStyle>
          <a:p>
            <a:pPr lvl="0"/>
            <a:r>
              <a:rPr lang="en-US" dirty="0" smtClean="0"/>
              <a:t>Code with Command Reveal</a:t>
            </a:r>
            <a:endParaRPr lang="en-US" dirty="0"/>
          </a:p>
        </p:txBody>
      </p:sp>
      <p:sp>
        <p:nvSpPr>
          <p:cNvPr id="3" name="Content Placeholder 2"/>
          <p:cNvSpPr>
            <a:spLocks noGrp="1"/>
          </p:cNvSpPr>
          <p:nvPr>
            <p:ph sz="quarter" idx="12" hasCustomPrompt="1"/>
          </p:nvPr>
        </p:nvSpPr>
        <p:spPr>
          <a:xfrm>
            <a:off x="1054341" y="1225296"/>
            <a:ext cx="10571163" cy="547077"/>
          </a:xfrm>
        </p:spPr>
        <p:txBody>
          <a:bodyPr lIns="91440" tIns="0" rIns="91440" bIns="0"/>
          <a:lstStyle>
            <a:lvl1pPr marL="0" indent="0">
              <a:buNone/>
              <a:defRPr sz="4000" baseline="0">
                <a:solidFill>
                  <a:srgbClr val="FFFFFF"/>
                </a:solidFill>
                <a:latin typeface="Courier New"/>
                <a:cs typeface="Courier New"/>
              </a:defRPr>
            </a:lvl1pPr>
            <a:lvl2pPr>
              <a:defRPr sz="4000">
                <a:latin typeface="Courier"/>
                <a:cs typeface="Courier"/>
              </a:defRPr>
            </a:lvl2pPr>
            <a:lvl3pPr>
              <a:defRPr sz="4000">
                <a:latin typeface="Courier"/>
                <a:cs typeface="Courier"/>
              </a:defRPr>
            </a:lvl3pPr>
            <a:lvl4pPr>
              <a:defRPr sz="4000">
                <a:latin typeface="Courier"/>
                <a:cs typeface="Courier"/>
              </a:defRPr>
            </a:lvl4pPr>
            <a:lvl5pPr>
              <a:defRPr sz="4000">
                <a:latin typeface="Courier"/>
                <a:cs typeface="Courier"/>
              </a:defRPr>
            </a:lvl5pPr>
          </a:lstStyle>
          <a:p>
            <a:pPr lvl="0"/>
            <a:r>
              <a:rPr lang="en-US" dirty="0" smtClean="0"/>
              <a:t>Enter Command</a:t>
            </a:r>
            <a:endParaRPr lang="en-US" dirty="0"/>
          </a:p>
        </p:txBody>
      </p:sp>
    </p:spTree>
    <p:extLst>
      <p:ext uri="{BB962C8B-B14F-4D97-AF65-F5344CB8AC3E}">
        <p14:creationId xmlns:p14="http://schemas.microsoft.com/office/powerpoint/2010/main" val="730305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 presetClass="entr" presetSubtype="2"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mand Output Only">
    <p:spTree>
      <p:nvGrpSpPr>
        <p:cNvPr id="1" name=""/>
        <p:cNvGrpSpPr/>
        <p:nvPr/>
      </p:nvGrpSpPr>
      <p:grpSpPr>
        <a:xfrm>
          <a:off x="0" y="0"/>
          <a:ext cx="0" cy="0"/>
          <a:chOff x="0" y="0"/>
          <a:chExt cx="0" cy="0"/>
        </a:xfrm>
      </p:grpSpPr>
      <p:sp>
        <p:nvSpPr>
          <p:cNvPr id="5" name="Content Placeholder 4"/>
          <p:cNvSpPr>
            <a:spLocks noGrp="1"/>
          </p:cNvSpPr>
          <p:nvPr>
            <p:ph sz="quarter" idx="11" hasCustomPrompt="1"/>
          </p:nvPr>
        </p:nvSpPr>
        <p:spPr>
          <a:xfrm>
            <a:off x="457200" y="1143000"/>
            <a:ext cx="11201400" cy="5257800"/>
          </a:xfrm>
          <a:solidFill>
            <a:schemeClr val="tx2"/>
          </a:solidFill>
          <a:ln>
            <a:solidFill>
              <a:schemeClr val="tx1"/>
            </a:solidFill>
            <a:prstDash val="dash"/>
          </a:ln>
        </p:spPr>
        <p:txBody>
          <a:bodyPr lIns="91440" tIns="45720" rIns="91440" bIns="45720" anchor="t" anchorCtr="0">
            <a:normAutofit/>
          </a:bodyPr>
          <a:lstStyle>
            <a:lvl1pPr marL="0" indent="0">
              <a:buNone/>
              <a:defRPr>
                <a:solidFill>
                  <a:schemeClr val="bg1"/>
                </a:solidFill>
                <a:latin typeface="Courier New"/>
                <a:cs typeface="Courier New"/>
              </a:defRPr>
            </a:lvl1pPr>
          </a:lstStyle>
          <a:p>
            <a:pPr lvl="0"/>
            <a:r>
              <a:rPr lang="en-US" dirty="0" smtClean="0"/>
              <a:t>$ Body Level One</a:t>
            </a:r>
          </a:p>
          <a:p>
            <a:pPr lvl="0"/>
            <a:r>
              <a:rPr lang="en-US" dirty="0" smtClean="0"/>
              <a:t>$ Body Level Two</a:t>
            </a:r>
          </a:p>
          <a:p>
            <a:pPr lvl="0"/>
            <a:r>
              <a:rPr lang="en-US" dirty="0" smtClean="0"/>
              <a:t>$ Body Level Three</a:t>
            </a:r>
          </a:p>
          <a:p>
            <a:pPr lvl="0"/>
            <a:r>
              <a:rPr lang="en-US" dirty="0" smtClean="0"/>
              <a:t>$ Body Level Four</a:t>
            </a:r>
          </a:p>
          <a:p>
            <a:pPr lvl="0"/>
            <a:r>
              <a:rPr lang="en-US" dirty="0" smtClean="0"/>
              <a:t>$ Body Level Five</a:t>
            </a:r>
            <a:endParaRPr lang="en-US" dirty="0"/>
          </a:p>
        </p:txBody>
      </p:sp>
      <p:sp>
        <p:nvSpPr>
          <p:cNvPr id="6" name="Title 2"/>
          <p:cNvSpPr>
            <a:spLocks noGrp="1"/>
          </p:cNvSpPr>
          <p:nvPr>
            <p:ph type="title" hasCustomPrompt="1"/>
          </p:nvPr>
        </p:nvSpPr>
        <p:spPr>
          <a:xfrm>
            <a:off x="457200" y="228599"/>
            <a:ext cx="11201400" cy="620683"/>
          </a:xfrm>
        </p:spPr>
        <p:txBody>
          <a:bodyPr vert="horz" wrap="square" lIns="0" tIns="0" rIns="0" bIns="0" rtlCol="0" anchor="t" anchorCtr="0">
            <a:spAutoFit/>
          </a:bodyPr>
          <a:lstStyle>
            <a:lvl1pPr>
              <a:defRPr lang="en-US" sz="4400" dirty="0"/>
            </a:lvl1pPr>
          </a:lstStyle>
          <a:p>
            <a:pPr lvl="0"/>
            <a:r>
              <a:rPr lang="en-US" dirty="0" smtClean="0"/>
              <a:t>Command Output</a:t>
            </a:r>
            <a:endParaRPr lang="en-US" dirty="0"/>
          </a:p>
        </p:txBody>
      </p:sp>
    </p:spTree>
    <p:extLst>
      <p:ext uri="{BB962C8B-B14F-4D97-AF65-F5344CB8AC3E}">
        <p14:creationId xmlns:p14="http://schemas.microsoft.com/office/powerpoint/2010/main" val="3973193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Title Only</a:t>
            </a:r>
            <a:endParaRPr lang="en-US" dirty="0"/>
          </a:p>
        </p:txBody>
      </p:sp>
    </p:spTree>
    <p:extLst>
      <p:ext uri="{BB962C8B-B14F-4D97-AF65-F5344CB8AC3E}">
        <p14:creationId xmlns:p14="http://schemas.microsoft.com/office/powerpoint/2010/main" val="1845145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Title and Image</a:t>
            </a:r>
            <a:endParaRPr lang="en-US" dirty="0"/>
          </a:p>
        </p:txBody>
      </p:sp>
      <p:sp>
        <p:nvSpPr>
          <p:cNvPr id="4" name="Picture Placeholder 3"/>
          <p:cNvSpPr>
            <a:spLocks noGrp="1"/>
          </p:cNvSpPr>
          <p:nvPr>
            <p:ph type="pic" sz="quarter" idx="10"/>
          </p:nvPr>
        </p:nvSpPr>
        <p:spPr>
          <a:xfrm>
            <a:off x="457200" y="1143000"/>
            <a:ext cx="11201400" cy="5257800"/>
          </a:xfrm>
        </p:spPr>
        <p:txBody>
          <a:bodyPr/>
          <a:lstStyle/>
          <a:p>
            <a:r>
              <a:rPr lang="en-US" smtClean="0"/>
              <a:t>Drag picture to placeholder or click icon to add</a:t>
            </a:r>
            <a:endParaRPr lang="en-US"/>
          </a:p>
        </p:txBody>
      </p:sp>
      <p:sp>
        <p:nvSpPr>
          <p:cNvPr id="6" name="Content Placeholder 5"/>
          <p:cNvSpPr>
            <a:spLocks noGrp="1"/>
          </p:cNvSpPr>
          <p:nvPr>
            <p:ph sz="quarter" idx="11" hasCustomPrompt="1"/>
          </p:nvPr>
        </p:nvSpPr>
        <p:spPr>
          <a:xfrm>
            <a:off x="4591050"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Tree>
    <p:extLst>
      <p:ext uri="{BB962C8B-B14F-4D97-AF65-F5344CB8AC3E}">
        <p14:creationId xmlns:p14="http://schemas.microsoft.com/office/powerpoint/2010/main" val="1024473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Medi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Title and Media</a:t>
            </a:r>
            <a:endParaRPr lang="en-US" dirty="0"/>
          </a:p>
        </p:txBody>
      </p:sp>
      <p:sp>
        <p:nvSpPr>
          <p:cNvPr id="5" name="Media Placeholder 4"/>
          <p:cNvSpPr>
            <a:spLocks noGrp="1"/>
          </p:cNvSpPr>
          <p:nvPr>
            <p:ph type="media" sz="quarter" idx="10"/>
          </p:nvPr>
        </p:nvSpPr>
        <p:spPr>
          <a:xfrm>
            <a:off x="457200" y="1143000"/>
            <a:ext cx="11201400" cy="5257800"/>
          </a:xfrm>
        </p:spPr>
        <p:txBody>
          <a:bodyPr/>
          <a:lstStyle/>
          <a:p>
            <a:r>
              <a:rPr lang="en-US" smtClean="0"/>
              <a:t>Click icon to add media</a:t>
            </a:r>
            <a:endParaRPr lang="en-US"/>
          </a:p>
        </p:txBody>
      </p:sp>
      <p:sp>
        <p:nvSpPr>
          <p:cNvPr id="6" name="Content Placeholder 5"/>
          <p:cNvSpPr>
            <a:spLocks noGrp="1"/>
          </p:cNvSpPr>
          <p:nvPr>
            <p:ph sz="quarter" idx="11" hasCustomPrompt="1"/>
          </p:nvPr>
        </p:nvSpPr>
        <p:spPr>
          <a:xfrm>
            <a:off x="4591050"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Tree>
    <p:extLst>
      <p:ext uri="{BB962C8B-B14F-4D97-AF65-F5344CB8AC3E}">
        <p14:creationId xmlns:p14="http://schemas.microsoft.com/office/powerpoint/2010/main" val="867684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746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5" name="TextBox 4"/>
          <p:cNvSpPr txBox="1"/>
          <p:nvPr userDrawn="1"/>
        </p:nvSpPr>
        <p:spPr>
          <a:xfrm>
            <a:off x="22413" y="6673334"/>
            <a:ext cx="500530" cy="184666"/>
          </a:xfrm>
          <a:prstGeom prst="rect">
            <a:avLst/>
          </a:prstGeom>
          <a:noFill/>
          <a:ln w="3175" cmpd="sng">
            <a:noFill/>
          </a:ln>
        </p:spPr>
        <p:txBody>
          <a:bodyPr wrap="none" lIns="0" tIns="0" rIns="0" bIns="0" rtlCol="0">
            <a:normAutofit/>
          </a:bodyPr>
          <a:lstStyle/>
          <a:p>
            <a:r>
              <a:rPr lang="en-US" sz="1000" dirty="0" smtClean="0">
                <a:solidFill>
                  <a:schemeClr val="accent3">
                    <a:lumMod val="50000"/>
                  </a:schemeClr>
                </a:solidFill>
                <a:latin typeface="+mn-lt"/>
                <a:cs typeface="Courier"/>
              </a:rPr>
              <a:t>v1.2.0</a:t>
            </a:r>
          </a:p>
        </p:txBody>
      </p:sp>
    </p:spTree>
    <p:extLst>
      <p:ext uri="{BB962C8B-B14F-4D97-AF65-F5344CB8AC3E}">
        <p14:creationId xmlns:p14="http://schemas.microsoft.com/office/powerpoint/2010/main" val="4265897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5" name="TextBox 4"/>
          <p:cNvSpPr txBox="1"/>
          <p:nvPr userDrawn="1"/>
        </p:nvSpPr>
        <p:spPr>
          <a:xfrm>
            <a:off x="22413" y="6673334"/>
            <a:ext cx="500530" cy="184666"/>
          </a:xfrm>
          <a:prstGeom prst="rect">
            <a:avLst/>
          </a:prstGeom>
          <a:noFill/>
          <a:ln w="3175" cmpd="sng">
            <a:noFill/>
          </a:ln>
        </p:spPr>
        <p:txBody>
          <a:bodyPr wrap="none" lIns="0" tIns="0" rIns="0" bIns="0" rtlCol="0">
            <a:normAutofit/>
          </a:bodyPr>
          <a:lstStyle/>
          <a:p>
            <a:r>
              <a:rPr lang="en-US" sz="1000" dirty="0" smtClean="0">
                <a:solidFill>
                  <a:schemeClr val="accent3">
                    <a:lumMod val="50000"/>
                  </a:schemeClr>
                </a:solidFill>
                <a:latin typeface="+mn-lt"/>
                <a:cs typeface="Courier"/>
              </a:rPr>
              <a:t>v1.2.0</a:t>
            </a:r>
          </a:p>
        </p:txBody>
      </p:sp>
      <p:pic>
        <p:nvPicPr>
          <p:cNvPr id="8" name="Picture 7" descr="by-sa.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56922" y="6601923"/>
            <a:ext cx="645121" cy="225712"/>
          </a:xfrm>
          <a:prstGeom prst="rect">
            <a:avLst/>
          </a:prstGeom>
        </p:spPr>
      </p:pic>
    </p:spTree>
    <p:extLst>
      <p:ext uri="{BB962C8B-B14F-4D97-AF65-F5344CB8AC3E}">
        <p14:creationId xmlns:p14="http://schemas.microsoft.com/office/powerpoint/2010/main" val="92433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Bullets</a:t>
            </a:r>
            <a:endParaRPr lang="en-US" dirty="0"/>
          </a:p>
        </p:txBody>
      </p:sp>
      <p:sp>
        <p:nvSpPr>
          <p:cNvPr id="5" name="Text Placeholder 4"/>
          <p:cNvSpPr>
            <a:spLocks noGrp="1"/>
          </p:cNvSpPr>
          <p:nvPr>
            <p:ph type="body" sz="quarter" idx="10"/>
          </p:nvPr>
        </p:nvSpPr>
        <p:spPr>
          <a:xfrm>
            <a:off x="457200" y="1143000"/>
            <a:ext cx="11201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02862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ullets Spli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Bullets Split</a:t>
            </a:r>
            <a:endParaRPr lang="en-US" dirty="0"/>
          </a:p>
        </p:txBody>
      </p:sp>
      <p:sp>
        <p:nvSpPr>
          <p:cNvPr id="4" name="Text Placeholder 4"/>
          <p:cNvSpPr>
            <a:spLocks noGrp="1"/>
          </p:cNvSpPr>
          <p:nvPr>
            <p:ph type="body" sz="quarter" idx="10"/>
          </p:nvPr>
        </p:nvSpPr>
        <p:spPr>
          <a:xfrm>
            <a:off x="457200" y="1143000"/>
            <a:ext cx="5486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11"/>
          </p:nvPr>
        </p:nvSpPr>
        <p:spPr>
          <a:xfrm>
            <a:off x="6181344" y="1143000"/>
            <a:ext cx="5486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0000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with Code on R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baseline="0"/>
            </a:lvl1pPr>
          </a:lstStyle>
          <a:p>
            <a:r>
              <a:rPr lang="en-US" dirty="0" smtClean="0"/>
              <a:t>Bullets with Code on Right</a:t>
            </a:r>
            <a:endParaRPr lang="en-US" dirty="0"/>
          </a:p>
        </p:txBody>
      </p:sp>
      <p:sp>
        <p:nvSpPr>
          <p:cNvPr id="4" name="Text Placeholder 4"/>
          <p:cNvSpPr>
            <a:spLocks noGrp="1"/>
          </p:cNvSpPr>
          <p:nvPr>
            <p:ph type="body" sz="quarter" idx="10"/>
          </p:nvPr>
        </p:nvSpPr>
        <p:spPr>
          <a:xfrm>
            <a:off x="457200" y="1143000"/>
            <a:ext cx="5486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Content Placeholder 7"/>
          <p:cNvSpPr>
            <a:spLocks noGrp="1"/>
          </p:cNvSpPr>
          <p:nvPr>
            <p:ph sz="quarter" idx="11" hasCustomPrompt="1"/>
          </p:nvPr>
        </p:nvSpPr>
        <p:spPr>
          <a:xfrm>
            <a:off x="6181344" y="1143000"/>
            <a:ext cx="5486400" cy="5257800"/>
          </a:xfrm>
          <a:ln>
            <a:solidFill>
              <a:schemeClr val="tx1"/>
            </a:solidFill>
            <a:prstDash val="dash"/>
          </a:ln>
        </p:spPr>
        <p:txBody>
          <a:bodyPr lIns="91440" tIns="0" rIns="91440">
            <a:normAutofit/>
          </a:bodyPr>
          <a:lstStyle>
            <a:lvl1pPr marL="0" indent="0">
              <a:buNone/>
              <a:defRPr sz="2800">
                <a:latin typeface="Courier New"/>
                <a:cs typeface="Courier New"/>
              </a:defRPr>
            </a:lvl1pPr>
            <a:lvl2pPr marL="231775" indent="0">
              <a:buNone/>
              <a:defRPr>
                <a:latin typeface="Courier"/>
                <a:cs typeface="Courier"/>
              </a:defRPr>
            </a:lvl2pPr>
            <a:lvl3pPr marL="457200" indent="0">
              <a:buNone/>
              <a:defRPr>
                <a:latin typeface="Courier"/>
                <a:cs typeface="Courier"/>
              </a:defRPr>
            </a:lvl3pPr>
            <a:lvl4pPr marL="630238" indent="0">
              <a:buNone/>
              <a:defRPr>
                <a:latin typeface="Courier"/>
                <a:cs typeface="Courier"/>
              </a:defRPr>
            </a:lvl4pPr>
            <a:lvl5pPr marL="801687" indent="0">
              <a:buNone/>
              <a:defRPr>
                <a:latin typeface="Courier"/>
                <a:cs typeface="Courier"/>
              </a:defRPr>
            </a:lvl5pPr>
          </a:lstStyle>
          <a:p>
            <a:pPr lvl="0"/>
            <a:r>
              <a:rPr lang="en-US" dirty="0" smtClean="0"/>
              <a:t>Code</a:t>
            </a:r>
          </a:p>
          <a:p>
            <a:pPr lvl="0"/>
            <a:r>
              <a:rPr lang="en-US" dirty="0" smtClean="0"/>
              <a:t>Code</a:t>
            </a:r>
          </a:p>
          <a:p>
            <a:pPr lvl="0"/>
            <a:r>
              <a:rPr lang="en-US" dirty="0" smtClean="0"/>
              <a:t>Code</a:t>
            </a:r>
            <a:endParaRPr lang="en-US" dirty="0"/>
          </a:p>
        </p:txBody>
      </p:sp>
    </p:spTree>
    <p:extLst>
      <p:ext uri="{BB962C8B-B14F-4D97-AF65-F5344CB8AC3E}">
        <p14:creationId xmlns:p14="http://schemas.microsoft.com/office/powerpoint/2010/main" val="3904782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 with Image R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baseline="0"/>
            </a:lvl1pPr>
          </a:lstStyle>
          <a:p>
            <a:r>
              <a:rPr lang="en-US" dirty="0" smtClean="0"/>
              <a:t>Bullets with Image Right</a:t>
            </a:r>
            <a:endParaRPr lang="en-US" dirty="0"/>
          </a:p>
        </p:txBody>
      </p:sp>
      <p:sp>
        <p:nvSpPr>
          <p:cNvPr id="4" name="Text Placeholder 4"/>
          <p:cNvSpPr>
            <a:spLocks noGrp="1"/>
          </p:cNvSpPr>
          <p:nvPr>
            <p:ph type="body" sz="quarter" idx="10"/>
          </p:nvPr>
        </p:nvSpPr>
        <p:spPr>
          <a:xfrm>
            <a:off x="457200" y="1143000"/>
            <a:ext cx="5486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Picture Placeholder 6"/>
          <p:cNvSpPr>
            <a:spLocks noGrp="1"/>
          </p:cNvSpPr>
          <p:nvPr>
            <p:ph type="pic" sz="quarter" idx="13"/>
          </p:nvPr>
        </p:nvSpPr>
        <p:spPr>
          <a:xfrm>
            <a:off x="6181344" y="1143000"/>
            <a:ext cx="5486400" cy="5257800"/>
          </a:xfrm>
        </p:spPr>
        <p:txBody>
          <a:bodyPr/>
          <a:lstStyle/>
          <a:p>
            <a:endParaRPr lang="en-US" dirty="0"/>
          </a:p>
        </p:txBody>
      </p:sp>
      <p:sp>
        <p:nvSpPr>
          <p:cNvPr id="5" name="Content Placeholder 5"/>
          <p:cNvSpPr>
            <a:spLocks noGrp="1"/>
          </p:cNvSpPr>
          <p:nvPr>
            <p:ph sz="quarter" idx="12" hasCustomPrompt="1"/>
          </p:nvPr>
        </p:nvSpPr>
        <p:spPr>
          <a:xfrm>
            <a:off x="7413408"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Tree>
    <p:extLst>
      <p:ext uri="{BB962C8B-B14F-4D97-AF65-F5344CB8AC3E}">
        <p14:creationId xmlns:p14="http://schemas.microsoft.com/office/powerpoint/2010/main" val="312114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llets with Image Le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baseline="0"/>
            </a:lvl1pPr>
          </a:lstStyle>
          <a:p>
            <a:r>
              <a:rPr lang="en-US" dirty="0" smtClean="0"/>
              <a:t>Bullets with Image Left</a:t>
            </a:r>
            <a:endParaRPr lang="en-US" dirty="0"/>
          </a:p>
        </p:txBody>
      </p:sp>
      <p:sp>
        <p:nvSpPr>
          <p:cNvPr id="4" name="Text Placeholder 4"/>
          <p:cNvSpPr>
            <a:spLocks noGrp="1"/>
          </p:cNvSpPr>
          <p:nvPr>
            <p:ph type="body" sz="quarter" idx="10"/>
          </p:nvPr>
        </p:nvSpPr>
        <p:spPr>
          <a:xfrm>
            <a:off x="6181344" y="1143000"/>
            <a:ext cx="5486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12" hasCustomPrompt="1"/>
          </p:nvPr>
        </p:nvSpPr>
        <p:spPr>
          <a:xfrm>
            <a:off x="1686372"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
        <p:nvSpPr>
          <p:cNvPr id="7" name="Picture Placeholder 6"/>
          <p:cNvSpPr>
            <a:spLocks noGrp="1"/>
          </p:cNvSpPr>
          <p:nvPr>
            <p:ph type="pic" sz="quarter" idx="13"/>
          </p:nvPr>
        </p:nvSpPr>
        <p:spPr>
          <a:xfrm>
            <a:off x="457200" y="1143000"/>
            <a:ext cx="5486400" cy="5257800"/>
          </a:xfrm>
        </p:spPr>
        <p:txBody>
          <a:bodyPr/>
          <a:lstStyle/>
          <a:p>
            <a:endParaRPr lang="en-US" dirty="0"/>
          </a:p>
        </p:txBody>
      </p:sp>
    </p:spTree>
    <p:extLst>
      <p:ext uri="{BB962C8B-B14F-4D97-AF65-F5344CB8AC3E}">
        <p14:creationId xmlns:p14="http://schemas.microsoft.com/office/powerpoint/2010/main" val="2925859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8" name="Picture 7"/>
          <p:cNvPicPr>
            <a:picLocks noChangeAspect="1"/>
          </p:cNvPicPr>
          <p:nvPr/>
        </p:nvPicPr>
        <p:blipFill>
          <a:blip r:embed="rId28" cstate="print">
            <a:extLst>
              <a:ext uri="{28A0092B-C50C-407E-A947-70E740481C1C}">
                <a14:useLocalDpi xmlns:a14="http://schemas.microsoft.com/office/drawing/2010/main"/>
              </a:ext>
            </a:extLst>
          </a:blip>
          <a:stretch>
            <a:fillRect/>
          </a:stretch>
        </p:blipFill>
        <p:spPr>
          <a:xfrm>
            <a:off x="11602983" y="6266319"/>
            <a:ext cx="574906" cy="563459"/>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26" r:id="rId3"/>
    <p:sldLayoutId id="2147483740" r:id="rId4"/>
    <p:sldLayoutId id="2147483720" r:id="rId5"/>
    <p:sldLayoutId id="2147483750" r:id="rId6"/>
    <p:sldLayoutId id="2147483751" r:id="rId7"/>
    <p:sldLayoutId id="2147483752" r:id="rId8"/>
    <p:sldLayoutId id="2147483753" r:id="rId9"/>
    <p:sldLayoutId id="2147483754" r:id="rId10"/>
    <p:sldLayoutId id="2147483755" r:id="rId11"/>
    <p:sldLayoutId id="2147483724" r:id="rId12"/>
    <p:sldLayoutId id="2147483732" r:id="rId13"/>
    <p:sldLayoutId id="2147483756" r:id="rId14"/>
    <p:sldLayoutId id="2147483721" r:id="rId15"/>
    <p:sldLayoutId id="2147483733" r:id="rId16"/>
    <p:sldLayoutId id="2147483734" r:id="rId17"/>
    <p:sldLayoutId id="2147483735" r:id="rId18"/>
    <p:sldLayoutId id="2147483743" r:id="rId19"/>
    <p:sldLayoutId id="2147483744" r:id="rId20"/>
    <p:sldLayoutId id="2147483745" r:id="rId21"/>
    <p:sldLayoutId id="2147483746" r:id="rId22"/>
    <p:sldLayoutId id="2147483748" r:id="rId23"/>
    <p:sldLayoutId id="2147483749" r:id="rId24"/>
    <p:sldLayoutId id="2147483747" r:id="rId25"/>
    <p:sldLayoutId id="2147483723"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sldNum="0" hdr="0" ft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5.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image" Target="../media/image15.emf"/><Relationship Id="rId5" Type="http://schemas.openxmlformats.org/officeDocument/2006/relationships/image" Target="../media/image16.jpeg"/><Relationship Id="rId1" Type="http://schemas.openxmlformats.org/officeDocument/2006/relationships/slideLayout" Target="../slideLayouts/slideLayout22.xml"/><Relationship Id="rId2" Type="http://schemas.openxmlformats.org/officeDocument/2006/relationships/image" Target="../media/image13.emf"/></Relationships>
</file>

<file path=ppt/slides/_rels/slide136.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image" Target="../media/image15.emf"/><Relationship Id="rId5" Type="http://schemas.openxmlformats.org/officeDocument/2006/relationships/image" Target="../media/image16.jpeg"/><Relationship Id="rId6" Type="http://schemas.openxmlformats.org/officeDocument/2006/relationships/image" Target="../media/image13.emf"/><Relationship Id="rId1" Type="http://schemas.openxmlformats.org/officeDocument/2006/relationships/slideLayout" Target="../slideLayouts/slideLayout22.xml"/><Relationship Id="rId2" Type="http://schemas.openxmlformats.org/officeDocument/2006/relationships/image" Target="../media/image17.emf"/></Relationships>
</file>

<file path=ppt/slides/_rels/slide137.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image" Target="../media/image15.emf"/><Relationship Id="rId5" Type="http://schemas.openxmlformats.org/officeDocument/2006/relationships/image" Target="../media/image16.jpeg"/><Relationship Id="rId6" Type="http://schemas.openxmlformats.org/officeDocument/2006/relationships/image" Target="../media/image13.emf"/><Relationship Id="rId1" Type="http://schemas.openxmlformats.org/officeDocument/2006/relationships/slideLayout" Target="../slideLayouts/slideLayout22.xml"/><Relationship Id="rId2" Type="http://schemas.openxmlformats.org/officeDocument/2006/relationships/image" Target="../media/image17.emf"/></Relationships>
</file>

<file path=ppt/slides/_rels/slide138.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image" Target="../media/image15.emf"/><Relationship Id="rId5" Type="http://schemas.openxmlformats.org/officeDocument/2006/relationships/image" Target="../media/image16.jpeg"/><Relationship Id="rId6" Type="http://schemas.openxmlformats.org/officeDocument/2006/relationships/image" Target="../media/image13.emf"/><Relationship Id="rId1" Type="http://schemas.openxmlformats.org/officeDocument/2006/relationships/slideLayout" Target="../slideLayouts/slideLayout22.xml"/><Relationship Id="rId2" Type="http://schemas.openxmlformats.org/officeDocument/2006/relationships/image" Target="../media/image17.emf"/></Relationships>
</file>

<file path=ppt/slides/_rels/slide139.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image" Target="../media/image15.emf"/><Relationship Id="rId5" Type="http://schemas.openxmlformats.org/officeDocument/2006/relationships/image" Target="../media/image16.jpeg"/><Relationship Id="rId6" Type="http://schemas.openxmlformats.org/officeDocument/2006/relationships/image" Target="../media/image13.emf"/><Relationship Id="rId1" Type="http://schemas.openxmlformats.org/officeDocument/2006/relationships/slideLayout" Target="../slideLayouts/slideLayout22.xml"/><Relationship Id="rId2" Type="http://schemas.openxmlformats.org/officeDocument/2006/relationships/image" Target="../media/image17.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8.jpe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19.png"/></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0.png"/></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8.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0.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3.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4.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7.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8.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9.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8.xml.rels><?xml version="1.0" encoding="UTF-8" standalone="yes"?>
<Relationships xmlns="http://schemas.openxmlformats.org/package/2006/relationships"><Relationship Id="rId3" Type="http://schemas.openxmlformats.org/officeDocument/2006/relationships/hyperlink" Target="http://serverspec.org/" TargetMode="External"/><Relationship Id="rId4" Type="http://schemas.openxmlformats.org/officeDocument/2006/relationships/image" Target="../media/image21.png"/><Relationship Id="rId1" Type="http://schemas.openxmlformats.org/officeDocument/2006/relationships/slideLayout" Target="../slideLayouts/slideLayout5.xml"/><Relationship Id="rId2" Type="http://schemas.openxmlformats.org/officeDocument/2006/relationships/notesSlide" Target="../notesSlides/notesSlide61.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3.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4.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6.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7.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8.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9.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0.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1.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3.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4.xml"/><Relationship Id="rId3"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5.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6.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7.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8.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9.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0.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1.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3.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5.xml"/><Relationship Id="rId3" Type="http://schemas.openxmlformats.org/officeDocument/2006/relationships/image" Target="../media/image23.png"/></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6.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7.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8.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4.emf"/></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9.xml"/><Relationship Id="rId3" Type="http://schemas.openxmlformats.org/officeDocument/2006/relationships/image" Target="../media/image25.png"/></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0.xml"/><Relationship Id="rId3" Type="http://schemas.openxmlformats.org/officeDocument/2006/relationships/image" Target="../media/image26.png"/></Relationships>
</file>

<file path=ppt/slides/_rels/slide264.xml.rels><?xml version="1.0" encoding="UTF-8" standalone="yes"?>
<Relationships xmlns="http://schemas.openxmlformats.org/package/2006/relationships"><Relationship Id="rId3" Type="http://schemas.openxmlformats.org/officeDocument/2006/relationships/hyperlink" Target="https://github.com/nathenharvey/surge_introduction_to_chef" TargetMode="External"/><Relationship Id="rId4" Type="http://schemas.openxmlformats.org/officeDocument/2006/relationships/hyperlink" Target="http://bit.ly/farmer-nathen" TargetMode="External"/><Relationship Id="rId5" Type="http://schemas.openxmlformats.org/officeDocument/2006/relationships/hyperlink" Target="http://eggs.chef.io" TargetMode="External"/><Relationship Id="rId6" Type="http://schemas.openxmlformats.org/officeDocument/2006/relationships/image" Target="../media/image27.png"/><Relationship Id="rId7" Type="http://schemas.openxmlformats.org/officeDocument/2006/relationships/image" Target="../media/image28.png"/><Relationship Id="rId1" Type="http://schemas.openxmlformats.org/officeDocument/2006/relationships/slideLayout" Target="../slideLayouts/slideLayout5.xml"/><Relationship Id="rId2" Type="http://schemas.openxmlformats.org/officeDocument/2006/relationships/hyperlink" Target="mailto:nharvey@chef.io"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hyperlink" Target="mailto:njohnson@chef.io?subject="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8.jpe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9.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9.jpe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0.jpe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0.jpe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0.jpe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0.jpe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0.jpe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1.jpe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2.jpe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Introduction to Chef</a:t>
            </a:r>
            <a:endParaRPr lang="en-US" dirty="0"/>
          </a:p>
        </p:txBody>
      </p:sp>
      <p:sp>
        <p:nvSpPr>
          <p:cNvPr id="5" name="Subtitle 4"/>
          <p:cNvSpPr>
            <a:spLocks noGrp="1"/>
          </p:cNvSpPr>
          <p:nvPr>
            <p:ph type="subTitle" idx="1"/>
          </p:nvPr>
        </p:nvSpPr>
        <p:spPr/>
        <p:txBody>
          <a:bodyPr/>
          <a:lstStyle/>
          <a:p>
            <a:endParaRPr lang="en-US" dirty="0"/>
          </a:p>
        </p:txBody>
      </p:sp>
      <p:sp>
        <p:nvSpPr>
          <p:cNvPr id="6" name="Text Placeholder 5"/>
          <p:cNvSpPr>
            <a:spLocks noGrp="1"/>
          </p:cNvSpPr>
          <p:nvPr>
            <p:ph type="body" sz="quarter" idx="10"/>
          </p:nvPr>
        </p:nvSpPr>
        <p:spPr/>
        <p:txBody>
          <a:bodyPr>
            <a:noAutofit/>
          </a:bodyPr>
          <a:lstStyle/>
          <a:p>
            <a:r>
              <a:rPr lang="en-US" dirty="0" smtClean="0"/>
              <a:t>Jessica </a:t>
            </a:r>
            <a:r>
              <a:rPr lang="en-US" dirty="0" err="1" smtClean="0"/>
              <a:t>DeVita</a:t>
            </a:r>
            <a:r>
              <a:rPr lang="en-US" dirty="0" smtClean="0"/>
              <a:t> @</a:t>
            </a:r>
            <a:r>
              <a:rPr lang="en-US" dirty="0" err="1" smtClean="0"/>
              <a:t>UberGeekGirl</a:t>
            </a:r>
            <a:endParaRPr lang="en-US" dirty="0" smtClean="0"/>
          </a:p>
          <a:p>
            <a:endParaRPr lang="en-US" dirty="0" smtClean="0"/>
          </a:p>
          <a:p>
            <a:r>
              <a:rPr lang="en-US" dirty="0"/>
              <a:t>https://</a:t>
            </a:r>
            <a:r>
              <a:rPr lang="en-US" dirty="0" err="1"/>
              <a:t>github.com</a:t>
            </a:r>
            <a:r>
              <a:rPr lang="en-US" dirty="0"/>
              <a:t>/</a:t>
            </a:r>
            <a:r>
              <a:rPr lang="en-US" dirty="0" err="1"/>
              <a:t>ubergeekgirl</a:t>
            </a:r>
            <a:r>
              <a:rPr lang="en-US" dirty="0"/>
              <a:t>/</a:t>
            </a:r>
            <a:r>
              <a:rPr lang="en-US" dirty="0" err="1"/>
              <a:t>Foster_City_Intro_to_Chef</a:t>
            </a:r>
            <a:endParaRPr lang="en-US" dirty="0" smtClean="0"/>
          </a:p>
        </p:txBody>
      </p:sp>
    </p:spTree>
    <p:extLst>
      <p:ext uri="{BB962C8B-B14F-4D97-AF65-F5344CB8AC3E}">
        <p14:creationId xmlns:p14="http://schemas.microsoft.com/office/powerpoint/2010/main" val="2033134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Which version control system do your use?</a:t>
            </a:r>
            <a:endParaRPr lang="en-US" dirty="0"/>
          </a:p>
        </p:txBody>
      </p:sp>
      <p:sp>
        <p:nvSpPr>
          <p:cNvPr id="3" name="Text Placeholder 2"/>
          <p:cNvSpPr>
            <a:spLocks noGrp="1"/>
          </p:cNvSpPr>
          <p:nvPr>
            <p:ph type="body" sz="quarter" idx="10"/>
          </p:nvPr>
        </p:nvSpPr>
        <p:spPr/>
        <p:txBody>
          <a:bodyPr/>
          <a:lstStyle/>
          <a:p>
            <a:endParaRPr lang="en-US" dirty="0">
              <a:latin typeface="Courier New"/>
              <a:cs typeface="Courier New"/>
            </a:endParaRPr>
          </a:p>
        </p:txBody>
      </p:sp>
    </p:spTree>
    <p:extLst>
      <p:ext uri="{BB962C8B-B14F-4D97-AF65-F5344CB8AC3E}">
        <p14:creationId xmlns:p14="http://schemas.microsoft.com/office/powerpoint/2010/main" val="2342054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700" dirty="0"/>
              <a:t>Lab 3 – Manage the homepage content separately</a:t>
            </a:r>
          </a:p>
        </p:txBody>
      </p:sp>
      <p:sp>
        <p:nvSpPr>
          <p:cNvPr id="3" name="Text Placeholder 2"/>
          <p:cNvSpPr>
            <a:spLocks noGrp="1"/>
          </p:cNvSpPr>
          <p:nvPr>
            <p:ph type="body" sz="quarter" idx="10"/>
          </p:nvPr>
        </p:nvSpPr>
        <p:spPr/>
        <p:txBody>
          <a:bodyPr/>
          <a:lstStyle/>
          <a:p>
            <a:pPr marL="742950" indent="-742950">
              <a:buFont typeface="+mj-lt"/>
              <a:buAutoNum type="arabicPeriod"/>
            </a:pPr>
            <a:r>
              <a:rPr lang="en-US" dirty="0" smtClean="0"/>
              <a:t>Create a chef-repo</a:t>
            </a:r>
          </a:p>
          <a:p>
            <a:pPr marL="742950" indent="-742950">
              <a:buFont typeface="+mj-lt"/>
              <a:buAutoNum type="arabicPeriod"/>
            </a:pPr>
            <a:r>
              <a:rPr lang="en-US" dirty="0" smtClean="0"/>
              <a:t>Create an apache cookbook</a:t>
            </a:r>
            <a:endParaRPr lang="en-US" dirty="0"/>
          </a:p>
        </p:txBody>
      </p:sp>
    </p:spTree>
    <p:extLst>
      <p:ext uri="{BB962C8B-B14F-4D97-AF65-F5344CB8AC3E}">
        <p14:creationId xmlns:p14="http://schemas.microsoft.com/office/powerpoint/2010/main" val="2488833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62500" lnSpcReduction="20000"/>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p:txBody>
      </p:sp>
      <p:sp>
        <p:nvSpPr>
          <p:cNvPr id="3" name="Title 2"/>
          <p:cNvSpPr>
            <a:spLocks noGrp="1"/>
          </p:cNvSpPr>
          <p:nvPr>
            <p:ph type="title"/>
          </p:nvPr>
        </p:nvSpPr>
        <p:spPr/>
        <p:txBody>
          <a:bodyPr/>
          <a:lstStyle/>
          <a:p>
            <a:r>
              <a:rPr lang="en-US" dirty="0" smtClean="0"/>
              <a:t>What can </a:t>
            </a:r>
            <a:r>
              <a:rPr lang="en-US" dirty="0" smtClean="0">
                <a:latin typeface="Courier New"/>
                <a:cs typeface="Courier New"/>
              </a:rPr>
              <a:t>chef</a:t>
            </a:r>
            <a:r>
              <a:rPr lang="en-US" dirty="0" smtClean="0"/>
              <a:t> generate?</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chef generate --help</a:t>
            </a:r>
            <a:endParaRPr lang="en-US" dirty="0"/>
          </a:p>
        </p:txBody>
      </p:sp>
    </p:spTree>
    <p:extLst>
      <p:ext uri="{BB962C8B-B14F-4D97-AF65-F5344CB8AC3E}">
        <p14:creationId xmlns:p14="http://schemas.microsoft.com/office/powerpoint/2010/main" val="427285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sz="1400" dirty="0"/>
              <a:t>Usage: chef generate repo NAME [options]</a:t>
            </a:r>
          </a:p>
          <a:p>
            <a:r>
              <a:rPr lang="en-US" sz="1400" dirty="0"/>
              <a:t>    -C, --copyright COPYRIGHT        Name of the copyright holder - defaults to 'The Authors'</a:t>
            </a:r>
          </a:p>
          <a:p>
            <a:r>
              <a:rPr lang="en-US" sz="1400" dirty="0"/>
              <a:t>    -m, --email EMAIL                Email address of the author - defaults to '</a:t>
            </a:r>
            <a:r>
              <a:rPr lang="en-US" sz="1400" dirty="0" err="1"/>
              <a:t>you@example.com</a:t>
            </a:r>
            <a:r>
              <a:rPr lang="en-US" sz="1400" dirty="0"/>
              <a:t>'</a:t>
            </a:r>
          </a:p>
          <a:p>
            <a:r>
              <a:rPr lang="en-US" sz="1400" dirty="0"/>
              <a:t>    -I, --license LICENSE            </a:t>
            </a:r>
            <a:r>
              <a:rPr lang="en-US" sz="1400" dirty="0" err="1"/>
              <a:t>all_rights</a:t>
            </a:r>
            <a:r>
              <a:rPr lang="en-US" sz="1400" dirty="0"/>
              <a:t>, apache2, </a:t>
            </a:r>
            <a:r>
              <a:rPr lang="en-US" sz="1400" dirty="0" err="1"/>
              <a:t>mit</a:t>
            </a:r>
            <a:r>
              <a:rPr lang="en-US" sz="1400" dirty="0"/>
              <a:t>, gplv2, gplv3 - defaults to </a:t>
            </a:r>
            <a:r>
              <a:rPr lang="en-US" sz="1400" dirty="0" err="1"/>
              <a:t>all_rights</a:t>
            </a:r>
            <a:endParaRPr lang="en-US" sz="1400" dirty="0"/>
          </a:p>
          <a:p>
            <a:r>
              <a:rPr lang="en-US" sz="1400" dirty="0"/>
              <a:t>    -p, --policy-only                Create a repository for policy only, not cookbooks</a:t>
            </a:r>
          </a:p>
          <a:p>
            <a:r>
              <a:rPr lang="en-US" sz="1400" dirty="0"/>
              <a:t>    -g GENERATOR_COOKBOOK_PATH,      Use GENERATOR_COOKBOOK_PATH for the </a:t>
            </a:r>
            <a:r>
              <a:rPr lang="en-US" sz="1400" dirty="0" err="1"/>
              <a:t>code_generator</a:t>
            </a:r>
            <a:r>
              <a:rPr lang="en-US" sz="1400" dirty="0"/>
              <a:t> cookbook</a:t>
            </a:r>
          </a:p>
          <a:p>
            <a:r>
              <a:rPr lang="en-US" sz="1400" dirty="0"/>
              <a:t>        --generator-cookbook</a:t>
            </a:r>
          </a:p>
        </p:txBody>
      </p:sp>
      <p:sp>
        <p:nvSpPr>
          <p:cNvPr id="3" name="Title 2"/>
          <p:cNvSpPr>
            <a:spLocks noGrp="1"/>
          </p:cNvSpPr>
          <p:nvPr>
            <p:ph type="title"/>
          </p:nvPr>
        </p:nvSpPr>
        <p:spPr/>
        <p:txBody>
          <a:bodyPr/>
          <a:lstStyle/>
          <a:p>
            <a:r>
              <a:rPr lang="en-US" dirty="0" smtClean="0"/>
              <a:t>How do we generate a repo?</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chef generate repo --help</a:t>
            </a:r>
            <a:endParaRPr lang="en-US" dirty="0"/>
          </a:p>
        </p:txBody>
      </p:sp>
    </p:spTree>
    <p:extLst>
      <p:ext uri="{BB962C8B-B14F-4D97-AF65-F5344CB8AC3E}">
        <p14:creationId xmlns:p14="http://schemas.microsoft.com/office/powerpoint/2010/main" val="4020712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700" dirty="0"/>
              <a:t>Lab 3 – Manage the homepage content separately</a:t>
            </a:r>
          </a:p>
        </p:txBody>
      </p:sp>
      <p:sp>
        <p:nvSpPr>
          <p:cNvPr id="3" name="Text Placeholder 2"/>
          <p:cNvSpPr>
            <a:spLocks noGrp="1"/>
          </p:cNvSpPr>
          <p:nvPr>
            <p:ph type="body" sz="quarter" idx="10"/>
          </p:nvPr>
        </p:nvSpPr>
        <p:spPr/>
        <p:txBody>
          <a:bodyPr/>
          <a:lstStyle/>
          <a:p>
            <a:pPr marL="742950" indent="-742950">
              <a:buFont typeface="+mj-lt"/>
              <a:buAutoNum type="arabicPeriod"/>
            </a:pPr>
            <a:r>
              <a:rPr lang="en-US" dirty="0" smtClean="0"/>
              <a:t>Create a chef-repo</a:t>
            </a:r>
          </a:p>
          <a:p>
            <a:pPr marL="742950" indent="-742950">
              <a:buFont typeface="+mj-lt"/>
              <a:buAutoNum type="arabicPeriod"/>
            </a:pPr>
            <a:r>
              <a:rPr lang="en-US" dirty="0" smtClean="0"/>
              <a:t>Create an apache cookbook</a:t>
            </a:r>
            <a:endParaRPr lang="en-US" dirty="0"/>
          </a:p>
        </p:txBody>
      </p:sp>
    </p:spTree>
    <p:extLst>
      <p:ext uri="{BB962C8B-B14F-4D97-AF65-F5344CB8AC3E}">
        <p14:creationId xmlns:p14="http://schemas.microsoft.com/office/powerpoint/2010/main" val="1734987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Go home!</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cd ~</a:t>
            </a:r>
          </a:p>
        </p:txBody>
      </p:sp>
    </p:spTree>
    <p:extLst>
      <p:ext uri="{BB962C8B-B14F-4D97-AF65-F5344CB8AC3E}">
        <p14:creationId xmlns:p14="http://schemas.microsoft.com/office/powerpoint/2010/main" val="4251945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32500" lnSpcReduction="20000"/>
          </a:bodyPr>
          <a:lstStyle/>
          <a:p>
            <a:r>
              <a:rPr lang="en-US" dirty="0"/>
              <a:t>Compiling Cookbooks...</a:t>
            </a:r>
          </a:p>
          <a:p>
            <a:r>
              <a:rPr lang="en-US" dirty="0"/>
              <a:t>Recipe: </a:t>
            </a:r>
            <a:r>
              <a:rPr lang="en-US" dirty="0" err="1"/>
              <a:t>code_generator</a:t>
            </a:r>
            <a:r>
              <a:rPr lang="en-US" dirty="0"/>
              <a:t>::repo</a:t>
            </a:r>
          </a:p>
          <a:p>
            <a:r>
              <a:rPr lang="en-US" dirty="0"/>
              <a:t>  * directory[/home/chef/chef-repo] action create</a:t>
            </a:r>
          </a:p>
          <a:p>
            <a:r>
              <a:rPr lang="en-US" dirty="0"/>
              <a:t>    - create new directory /home/chef/chef-repo</a:t>
            </a:r>
          </a:p>
          <a:p>
            <a:r>
              <a:rPr lang="en-US" dirty="0"/>
              <a:t>    - restore </a:t>
            </a:r>
            <a:r>
              <a:rPr lang="en-US" dirty="0" err="1"/>
              <a:t>selinux</a:t>
            </a:r>
            <a:r>
              <a:rPr lang="en-US" dirty="0"/>
              <a:t> security context</a:t>
            </a:r>
          </a:p>
          <a:p>
            <a:r>
              <a:rPr lang="en-US" dirty="0"/>
              <a:t>  * template[/home/chef/chef-repo/LICENSE] action create</a:t>
            </a:r>
          </a:p>
          <a:p>
            <a:r>
              <a:rPr lang="en-US" dirty="0"/>
              <a:t>    - create new file /home/chef/chef-repo/LICENSE</a:t>
            </a:r>
          </a:p>
          <a:p>
            <a:r>
              <a:rPr lang="en-US" dirty="0"/>
              <a:t>    - update content in file /home/chef/chef-repo/LICENSE from none to dbc1af</a:t>
            </a:r>
          </a:p>
          <a:p>
            <a:r>
              <a:rPr lang="en-US" dirty="0"/>
              <a:t>    (diff output suppressed by </a:t>
            </a:r>
            <a:r>
              <a:rPr lang="en-US" dirty="0" err="1"/>
              <a:t>config</a:t>
            </a:r>
            <a:r>
              <a:rPr lang="en-US" dirty="0"/>
              <a:t>)</a:t>
            </a:r>
          </a:p>
          <a:p>
            <a:r>
              <a:rPr lang="en-US" dirty="0"/>
              <a:t>    - restore </a:t>
            </a:r>
            <a:r>
              <a:rPr lang="en-US" dirty="0" err="1"/>
              <a:t>selinux</a:t>
            </a:r>
            <a:r>
              <a:rPr lang="en-US" dirty="0"/>
              <a:t> security context</a:t>
            </a:r>
          </a:p>
          <a:p>
            <a:r>
              <a:rPr lang="en-US" dirty="0"/>
              <a:t>  * </a:t>
            </a:r>
            <a:r>
              <a:rPr lang="en-US" dirty="0" err="1"/>
              <a:t>cookbook_file</a:t>
            </a:r>
            <a:r>
              <a:rPr lang="en-US" dirty="0"/>
              <a:t>[/home/chef/chef-repo/</a:t>
            </a:r>
            <a:r>
              <a:rPr lang="en-US" dirty="0" err="1"/>
              <a:t>README.md</a:t>
            </a:r>
            <a:r>
              <a:rPr lang="en-US" dirty="0"/>
              <a:t>] action create</a:t>
            </a:r>
          </a:p>
          <a:p>
            <a:r>
              <a:rPr lang="en-US" dirty="0"/>
              <a:t>    - create new file /home/chef/chef-repo/</a:t>
            </a:r>
            <a:r>
              <a:rPr lang="en-US" dirty="0" err="1"/>
              <a:t>README.md</a:t>
            </a:r>
            <a:endParaRPr lang="en-US" dirty="0"/>
          </a:p>
          <a:p>
            <a:r>
              <a:rPr lang="en-US" dirty="0"/>
              <a:t>    - update content in file /home/chef/chef-repo/</a:t>
            </a:r>
            <a:r>
              <a:rPr lang="en-US" dirty="0" err="1"/>
              <a:t>README.md</a:t>
            </a:r>
            <a:r>
              <a:rPr lang="en-US" dirty="0"/>
              <a:t> from none to 767ead</a:t>
            </a:r>
          </a:p>
          <a:p>
            <a:r>
              <a:rPr lang="en-US" dirty="0"/>
              <a:t>    (diff output suppressed by </a:t>
            </a:r>
            <a:r>
              <a:rPr lang="en-US" dirty="0" err="1"/>
              <a:t>config</a:t>
            </a:r>
            <a:r>
              <a:rPr lang="en-US" dirty="0"/>
              <a:t>)</a:t>
            </a:r>
          </a:p>
          <a:p>
            <a:r>
              <a:rPr lang="en-US" dirty="0"/>
              <a:t>    - restore </a:t>
            </a:r>
            <a:r>
              <a:rPr lang="en-US" dirty="0" err="1"/>
              <a:t>selinux</a:t>
            </a:r>
            <a:r>
              <a:rPr lang="en-US" dirty="0"/>
              <a:t> security context</a:t>
            </a:r>
          </a:p>
          <a:p>
            <a:r>
              <a:rPr lang="en-US" dirty="0"/>
              <a:t>  * </a:t>
            </a:r>
            <a:r>
              <a:rPr lang="en-US" dirty="0" err="1"/>
              <a:t>cookbook_file</a:t>
            </a:r>
            <a:r>
              <a:rPr lang="en-US" dirty="0"/>
              <a:t>[/home/chef/chef-repo/</a:t>
            </a:r>
            <a:r>
              <a:rPr lang="en-US" dirty="0" err="1"/>
              <a:t>Rakefile</a:t>
            </a:r>
            <a:r>
              <a:rPr lang="en-US" dirty="0"/>
              <a:t>] action create</a:t>
            </a:r>
          </a:p>
        </p:txBody>
      </p:sp>
      <p:sp>
        <p:nvSpPr>
          <p:cNvPr id="3" name="Title 2"/>
          <p:cNvSpPr>
            <a:spLocks noGrp="1"/>
          </p:cNvSpPr>
          <p:nvPr>
            <p:ph type="title"/>
          </p:nvPr>
        </p:nvSpPr>
        <p:spPr/>
        <p:txBody>
          <a:bodyPr/>
          <a:lstStyle/>
          <a:p>
            <a:r>
              <a:rPr lang="en-US" dirty="0" smtClean="0"/>
              <a:t>Create a chef-repo</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chef generate repo chef-repo -</a:t>
            </a:r>
            <a:r>
              <a:rPr lang="en-US" dirty="0" smtClean="0"/>
              <a:t>p</a:t>
            </a:r>
            <a:endParaRPr lang="en-US" dirty="0"/>
          </a:p>
        </p:txBody>
      </p:sp>
    </p:spTree>
    <p:extLst>
      <p:ext uri="{BB962C8B-B14F-4D97-AF65-F5344CB8AC3E}">
        <p14:creationId xmlns:p14="http://schemas.microsoft.com/office/powerpoint/2010/main" val="3315796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Commit this chef-repo to </a:t>
            </a:r>
            <a:r>
              <a:rPr lang="en-US" dirty="0" err="1" smtClean="0"/>
              <a:t>git</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cd chef-repo</a:t>
            </a:r>
          </a:p>
        </p:txBody>
      </p:sp>
    </p:spTree>
    <p:extLst>
      <p:ext uri="{BB962C8B-B14F-4D97-AF65-F5344CB8AC3E}">
        <p14:creationId xmlns:p14="http://schemas.microsoft.com/office/powerpoint/2010/main" val="30924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a:t>Initialized empty </a:t>
            </a:r>
            <a:r>
              <a:rPr lang="en-US" dirty="0" err="1"/>
              <a:t>Git</a:t>
            </a:r>
            <a:r>
              <a:rPr lang="en-US" dirty="0"/>
              <a:t> repository in /home/chef/chef-repo/.</a:t>
            </a:r>
            <a:r>
              <a:rPr lang="en-US" dirty="0" err="1"/>
              <a:t>git</a:t>
            </a:r>
            <a:r>
              <a:rPr lang="en-US" dirty="0"/>
              <a:t>/</a:t>
            </a:r>
          </a:p>
        </p:txBody>
      </p:sp>
      <p:sp>
        <p:nvSpPr>
          <p:cNvPr id="3" name="Title 2"/>
          <p:cNvSpPr>
            <a:spLocks noGrp="1"/>
          </p:cNvSpPr>
          <p:nvPr>
            <p:ph type="title"/>
          </p:nvPr>
        </p:nvSpPr>
        <p:spPr/>
        <p:txBody>
          <a:bodyPr/>
          <a:lstStyle/>
          <a:p>
            <a:r>
              <a:rPr lang="en-US" dirty="0" smtClean="0"/>
              <a:t>Initialize repository</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smtClean="0"/>
              <a:t>git</a:t>
            </a:r>
            <a:r>
              <a:rPr lang="en-US" dirty="0" smtClean="0"/>
              <a:t> </a:t>
            </a:r>
            <a:r>
              <a:rPr lang="en-US" dirty="0" err="1" smtClean="0"/>
              <a:t>init</a:t>
            </a:r>
            <a:endParaRPr lang="en-US" dirty="0"/>
          </a:p>
        </p:txBody>
      </p:sp>
    </p:spTree>
    <p:extLst>
      <p:ext uri="{BB962C8B-B14F-4D97-AF65-F5344CB8AC3E}">
        <p14:creationId xmlns:p14="http://schemas.microsoft.com/office/powerpoint/2010/main" val="4144423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Commit this chef-repo to </a:t>
            </a:r>
            <a:r>
              <a:rPr lang="en-US" dirty="0" err="1" smtClean="0"/>
              <a:t>git</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smtClean="0"/>
              <a:t>git</a:t>
            </a:r>
            <a:r>
              <a:rPr lang="en-US" dirty="0" smtClean="0"/>
              <a:t> add .</a:t>
            </a:r>
            <a:endParaRPr lang="en-US" dirty="0"/>
          </a:p>
        </p:txBody>
      </p:sp>
    </p:spTree>
    <p:extLst>
      <p:ext uri="{BB962C8B-B14F-4D97-AF65-F5344CB8AC3E}">
        <p14:creationId xmlns:p14="http://schemas.microsoft.com/office/powerpoint/2010/main" val="2100571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7500" lnSpcReduction="20000"/>
          </a:bodyPr>
          <a:lstStyle/>
          <a:p>
            <a:r>
              <a:rPr lang="en-US" dirty="0"/>
              <a:t>[master (root-commit) 6774a70] Initial chef repo</a:t>
            </a:r>
          </a:p>
          <a:p>
            <a:r>
              <a:rPr lang="en-US" dirty="0"/>
              <a:t> 11 files changed, 388 insertions(+), 0 deletions(-)</a:t>
            </a:r>
          </a:p>
          <a:p>
            <a:r>
              <a:rPr lang="en-US" dirty="0"/>
              <a:t> create mode 100644 .</a:t>
            </a:r>
            <a:r>
              <a:rPr lang="en-US" dirty="0" err="1"/>
              <a:t>gitignore</a:t>
            </a:r>
            <a:endParaRPr lang="en-US" dirty="0"/>
          </a:p>
          <a:p>
            <a:r>
              <a:rPr lang="en-US" dirty="0"/>
              <a:t> create mode 100644 LICENSE</a:t>
            </a:r>
          </a:p>
          <a:p>
            <a:r>
              <a:rPr lang="en-US" dirty="0"/>
              <a:t> create mode 100644 </a:t>
            </a:r>
            <a:r>
              <a:rPr lang="en-US" dirty="0" err="1"/>
              <a:t>README.md</a:t>
            </a:r>
            <a:endParaRPr lang="en-US" dirty="0"/>
          </a:p>
          <a:p>
            <a:r>
              <a:rPr lang="en-US" dirty="0"/>
              <a:t> create mode 100644 </a:t>
            </a:r>
            <a:r>
              <a:rPr lang="en-US" dirty="0" err="1"/>
              <a:t>Rakefile</a:t>
            </a:r>
            <a:endParaRPr lang="en-US" dirty="0"/>
          </a:p>
          <a:p>
            <a:r>
              <a:rPr lang="en-US" dirty="0"/>
              <a:t> create mode 100644 certificates/</a:t>
            </a:r>
            <a:r>
              <a:rPr lang="en-US" dirty="0" err="1"/>
              <a:t>README.md</a:t>
            </a:r>
            <a:endParaRPr lang="en-US" dirty="0"/>
          </a:p>
          <a:p>
            <a:r>
              <a:rPr lang="en-US" dirty="0"/>
              <a:t> create mode 100644 </a:t>
            </a:r>
            <a:r>
              <a:rPr lang="en-US" dirty="0" err="1"/>
              <a:t>chefignore</a:t>
            </a:r>
            <a:endParaRPr lang="en-US" dirty="0"/>
          </a:p>
          <a:p>
            <a:r>
              <a:rPr lang="en-US" dirty="0"/>
              <a:t> create mode 100644 </a:t>
            </a:r>
            <a:r>
              <a:rPr lang="en-US" dirty="0" err="1"/>
              <a:t>config</a:t>
            </a:r>
            <a:r>
              <a:rPr lang="en-US" dirty="0"/>
              <a:t>/</a:t>
            </a:r>
            <a:r>
              <a:rPr lang="en-US" dirty="0" err="1"/>
              <a:t>rake.rb</a:t>
            </a:r>
            <a:endParaRPr lang="en-US" dirty="0"/>
          </a:p>
          <a:p>
            <a:r>
              <a:rPr lang="en-US" dirty="0"/>
              <a:t> create mode 100644 cookbooks/</a:t>
            </a:r>
            <a:r>
              <a:rPr lang="en-US" dirty="0" err="1"/>
              <a:t>README.md</a:t>
            </a:r>
            <a:endParaRPr lang="en-US" dirty="0"/>
          </a:p>
          <a:p>
            <a:r>
              <a:rPr lang="en-US" dirty="0"/>
              <a:t> create mode 100644 </a:t>
            </a:r>
            <a:r>
              <a:rPr lang="en-US" dirty="0" err="1"/>
              <a:t>data_bags</a:t>
            </a:r>
            <a:r>
              <a:rPr lang="en-US" dirty="0"/>
              <a:t>/</a:t>
            </a:r>
            <a:r>
              <a:rPr lang="en-US" dirty="0" err="1"/>
              <a:t>README.md</a:t>
            </a:r>
            <a:endParaRPr lang="en-US" dirty="0"/>
          </a:p>
          <a:p>
            <a:r>
              <a:rPr lang="en-US" dirty="0"/>
              <a:t> create mode 100644 environments/</a:t>
            </a:r>
            <a:r>
              <a:rPr lang="en-US" dirty="0" err="1"/>
              <a:t>README.md</a:t>
            </a:r>
            <a:endParaRPr lang="en-US" dirty="0"/>
          </a:p>
          <a:p>
            <a:r>
              <a:rPr lang="en-US" dirty="0"/>
              <a:t> create mode 100644 roles/</a:t>
            </a:r>
            <a:r>
              <a:rPr lang="en-US" dirty="0" err="1"/>
              <a:t>README.md</a:t>
            </a:r>
            <a:endParaRPr lang="en-US" dirty="0"/>
          </a:p>
        </p:txBody>
      </p:sp>
      <p:sp>
        <p:nvSpPr>
          <p:cNvPr id="3" name="Title 2"/>
          <p:cNvSpPr>
            <a:spLocks noGrp="1"/>
          </p:cNvSpPr>
          <p:nvPr>
            <p:ph type="title"/>
          </p:nvPr>
        </p:nvSpPr>
        <p:spPr/>
        <p:txBody>
          <a:bodyPr/>
          <a:lstStyle/>
          <a:p>
            <a:r>
              <a:rPr lang="en-US" dirty="0" smtClean="0"/>
              <a:t>Commit this chef-repo to </a:t>
            </a:r>
            <a:r>
              <a:rPr lang="en-US" dirty="0" err="1" smtClean="0"/>
              <a:t>git</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a:t>git</a:t>
            </a:r>
            <a:r>
              <a:rPr lang="en-US" dirty="0"/>
              <a:t> commit -m "Initial chef-repo"</a:t>
            </a:r>
          </a:p>
        </p:txBody>
      </p:sp>
    </p:spTree>
    <p:extLst>
      <p:ext uri="{BB962C8B-B14F-4D97-AF65-F5344CB8AC3E}">
        <p14:creationId xmlns:p14="http://schemas.microsoft.com/office/powerpoint/2010/main" val="948074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Which version control system do your use?</a:t>
            </a:r>
            <a:endParaRPr lang="en-US" dirty="0"/>
          </a:p>
        </p:txBody>
      </p:sp>
      <p:sp>
        <p:nvSpPr>
          <p:cNvPr id="3" name="Text Placeholder 2"/>
          <p:cNvSpPr>
            <a:spLocks noGrp="1"/>
          </p:cNvSpPr>
          <p:nvPr>
            <p:ph type="body" sz="quarter" idx="10"/>
          </p:nvPr>
        </p:nvSpPr>
        <p:spPr/>
        <p:txBody>
          <a:bodyPr/>
          <a:lstStyle/>
          <a:p>
            <a:r>
              <a:rPr lang="en-US" dirty="0" err="1" smtClean="0">
                <a:latin typeface="Courier New"/>
                <a:cs typeface="Courier New"/>
              </a:rPr>
              <a:t>cp</a:t>
            </a:r>
            <a:r>
              <a:rPr lang="en-US" dirty="0" smtClean="0">
                <a:latin typeface="Courier New"/>
                <a:cs typeface="Courier New"/>
              </a:rPr>
              <a:t> foo </a:t>
            </a:r>
            <a:r>
              <a:rPr lang="en-US" dirty="0" err="1" smtClean="0">
                <a:latin typeface="Courier New"/>
                <a:cs typeface="Courier New"/>
              </a:rPr>
              <a:t>foo.bak</a:t>
            </a:r>
            <a:endParaRPr lang="en-US" dirty="0" smtClean="0">
              <a:latin typeface="Courier New"/>
              <a:cs typeface="Courier New"/>
            </a:endParaRPr>
          </a:p>
        </p:txBody>
      </p:sp>
    </p:spTree>
    <p:extLst>
      <p:ext uri="{BB962C8B-B14F-4D97-AF65-F5344CB8AC3E}">
        <p14:creationId xmlns:p14="http://schemas.microsoft.com/office/powerpoint/2010/main" val="3489578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700" dirty="0"/>
              <a:t>Lab 3 – Manage the homepage content separately</a:t>
            </a:r>
          </a:p>
        </p:txBody>
      </p:sp>
      <p:sp>
        <p:nvSpPr>
          <p:cNvPr id="3" name="Text Placeholder 2"/>
          <p:cNvSpPr>
            <a:spLocks noGrp="1"/>
          </p:cNvSpPr>
          <p:nvPr>
            <p:ph type="body" sz="quarter" idx="10"/>
          </p:nvPr>
        </p:nvSpPr>
        <p:spPr/>
        <p:txBody>
          <a:bodyPr/>
          <a:lstStyle/>
          <a:p>
            <a:pPr>
              <a:buFont typeface="Wingdings" charset="2"/>
              <a:buChar char="ü"/>
            </a:pPr>
            <a:r>
              <a:rPr lang="en-US" dirty="0" smtClean="0"/>
              <a:t>  Create a chef-repo</a:t>
            </a:r>
          </a:p>
          <a:p>
            <a:pPr marL="742950" indent="-742950">
              <a:buFont typeface="+mj-lt"/>
              <a:buAutoNum type="arabicPeriod" startAt="2"/>
            </a:pPr>
            <a:r>
              <a:rPr lang="en-US" dirty="0" smtClean="0"/>
              <a:t>Create an apache cookbook</a:t>
            </a:r>
            <a:endParaRPr lang="en-US" dirty="0"/>
          </a:p>
        </p:txBody>
      </p:sp>
    </p:spTree>
    <p:extLst>
      <p:ext uri="{BB962C8B-B14F-4D97-AF65-F5344CB8AC3E}">
        <p14:creationId xmlns:p14="http://schemas.microsoft.com/office/powerpoint/2010/main" val="2034316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sz="1400" dirty="0"/>
              <a:t>Usage: chef generate cookbook NAME [options]</a:t>
            </a:r>
          </a:p>
          <a:p>
            <a:r>
              <a:rPr lang="en-US" sz="1400" dirty="0"/>
              <a:t>    -C, --copyright COPYRIGHT        Name of the copyright holder - defaults to 'The Authors'</a:t>
            </a:r>
          </a:p>
          <a:p>
            <a:r>
              <a:rPr lang="en-US" sz="1400" dirty="0"/>
              <a:t>    -m, --email EMAIL                Email address of the author - defaults to '</a:t>
            </a:r>
            <a:r>
              <a:rPr lang="en-US" sz="1400" dirty="0" err="1"/>
              <a:t>you@example.com</a:t>
            </a:r>
            <a:r>
              <a:rPr lang="en-US" sz="1400" dirty="0"/>
              <a:t>'</a:t>
            </a:r>
          </a:p>
          <a:p>
            <a:r>
              <a:rPr lang="en-US" sz="1400" dirty="0"/>
              <a:t>    -I, --license LICENSE            </a:t>
            </a:r>
            <a:r>
              <a:rPr lang="en-US" sz="1400" dirty="0" err="1"/>
              <a:t>all_rights</a:t>
            </a:r>
            <a:r>
              <a:rPr lang="en-US" sz="1400" dirty="0"/>
              <a:t>, apache2, </a:t>
            </a:r>
            <a:r>
              <a:rPr lang="en-US" sz="1400" dirty="0" err="1"/>
              <a:t>mit</a:t>
            </a:r>
            <a:r>
              <a:rPr lang="en-US" sz="1400" dirty="0"/>
              <a:t>, gplv2, gplv3 - defaults to </a:t>
            </a:r>
            <a:r>
              <a:rPr lang="en-US" sz="1400" dirty="0" err="1"/>
              <a:t>all_rights</a:t>
            </a:r>
            <a:endParaRPr lang="en-US" sz="1400" dirty="0"/>
          </a:p>
          <a:p>
            <a:r>
              <a:rPr lang="en-US" sz="1400" dirty="0"/>
              <a:t>    -g GENERATOR_COOKBOOK_PATH,      Use GENERATOR_COOKBOOK_PATH for the </a:t>
            </a:r>
            <a:r>
              <a:rPr lang="en-US" sz="1400" dirty="0" err="1"/>
              <a:t>code_generator</a:t>
            </a:r>
            <a:r>
              <a:rPr lang="en-US" sz="1400" dirty="0"/>
              <a:t> cookbook</a:t>
            </a:r>
          </a:p>
          <a:p>
            <a:r>
              <a:rPr lang="en-US" sz="1400" dirty="0"/>
              <a:t>        --generator-cookbook</a:t>
            </a:r>
          </a:p>
          <a:p>
            <a:endParaRPr lang="en-US" sz="1400" dirty="0"/>
          </a:p>
        </p:txBody>
      </p:sp>
      <p:sp>
        <p:nvSpPr>
          <p:cNvPr id="3" name="Title 2"/>
          <p:cNvSpPr>
            <a:spLocks noGrp="1"/>
          </p:cNvSpPr>
          <p:nvPr>
            <p:ph type="title"/>
          </p:nvPr>
        </p:nvSpPr>
        <p:spPr/>
        <p:txBody>
          <a:bodyPr/>
          <a:lstStyle/>
          <a:p>
            <a:r>
              <a:rPr lang="en-US" dirty="0" smtClean="0"/>
              <a:t>Create an apache cookbook</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chef </a:t>
            </a:r>
            <a:r>
              <a:rPr lang="en-US" dirty="0" smtClean="0"/>
              <a:t>generate cookbook </a:t>
            </a:r>
            <a:r>
              <a:rPr lang="en-US" dirty="0"/>
              <a:t>--help</a:t>
            </a:r>
          </a:p>
        </p:txBody>
      </p:sp>
    </p:spTree>
    <p:extLst>
      <p:ext uri="{BB962C8B-B14F-4D97-AF65-F5344CB8AC3E}">
        <p14:creationId xmlns:p14="http://schemas.microsoft.com/office/powerpoint/2010/main" val="1359351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endParaRPr lang="en-US" sz="1400" dirty="0"/>
          </a:p>
        </p:txBody>
      </p:sp>
      <p:sp>
        <p:nvSpPr>
          <p:cNvPr id="3" name="Title 2"/>
          <p:cNvSpPr>
            <a:spLocks noGrp="1"/>
          </p:cNvSpPr>
          <p:nvPr>
            <p:ph type="title"/>
          </p:nvPr>
        </p:nvSpPr>
        <p:spPr/>
        <p:txBody>
          <a:bodyPr/>
          <a:lstStyle/>
          <a:p>
            <a:r>
              <a:rPr lang="en-US" dirty="0" smtClean="0"/>
              <a:t>Create an apache cookbook</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cd cookbooks</a:t>
            </a:r>
          </a:p>
        </p:txBody>
      </p:sp>
    </p:spTree>
    <p:extLst>
      <p:ext uri="{BB962C8B-B14F-4D97-AF65-F5344CB8AC3E}">
        <p14:creationId xmlns:p14="http://schemas.microsoft.com/office/powerpoint/2010/main" val="1759564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70000" lnSpcReduction="20000"/>
          </a:bodyPr>
          <a:lstStyle/>
          <a:p>
            <a:r>
              <a:rPr lang="en-US" sz="1400" dirty="0"/>
              <a:t>Compiling Cookbooks...</a:t>
            </a:r>
          </a:p>
          <a:p>
            <a:r>
              <a:rPr lang="en-US" sz="1400" dirty="0"/>
              <a:t>Recipe: </a:t>
            </a:r>
            <a:r>
              <a:rPr lang="en-US" sz="1400" dirty="0" err="1"/>
              <a:t>code_generator</a:t>
            </a:r>
            <a:r>
              <a:rPr lang="en-US" sz="1400" dirty="0"/>
              <a:t>::cookbook</a:t>
            </a:r>
          </a:p>
          <a:p>
            <a:r>
              <a:rPr lang="en-US" sz="1400" dirty="0"/>
              <a:t>  * directory[/home/chef/chef-repo/cookbooks/apache] action create</a:t>
            </a:r>
          </a:p>
          <a:p>
            <a:r>
              <a:rPr lang="en-US" sz="1400" dirty="0"/>
              <a:t>    - create new directory /home/chef/chef-repo/cookbooks/apache</a:t>
            </a:r>
          </a:p>
          <a:p>
            <a:r>
              <a:rPr lang="en-US" sz="1400" dirty="0"/>
              <a:t>    - restore </a:t>
            </a:r>
            <a:r>
              <a:rPr lang="en-US" sz="1400" dirty="0" err="1"/>
              <a:t>selinux</a:t>
            </a:r>
            <a:r>
              <a:rPr lang="en-US" sz="1400" dirty="0"/>
              <a:t> security context</a:t>
            </a:r>
          </a:p>
          <a:p>
            <a:r>
              <a:rPr lang="en-US" sz="1400" dirty="0"/>
              <a:t>  * template[/home/chef/chef-repo/cookbooks/apache/</a:t>
            </a:r>
            <a:r>
              <a:rPr lang="en-US" sz="1400" dirty="0" err="1"/>
              <a:t>metadata.rb</a:t>
            </a:r>
            <a:r>
              <a:rPr lang="en-US" sz="1400" dirty="0"/>
              <a:t>] action </a:t>
            </a:r>
            <a:r>
              <a:rPr lang="en-US" sz="1400" dirty="0" err="1"/>
              <a:t>create_if_missing</a:t>
            </a:r>
            <a:endParaRPr lang="en-US" sz="1400" dirty="0"/>
          </a:p>
          <a:p>
            <a:r>
              <a:rPr lang="en-US" sz="1400" dirty="0"/>
              <a:t>    - create new file /home/chef/chef-repo/cookbooks/apache/</a:t>
            </a:r>
            <a:r>
              <a:rPr lang="en-US" sz="1400" dirty="0" err="1"/>
              <a:t>metadata.rb</a:t>
            </a:r>
            <a:endParaRPr lang="en-US" sz="1400" dirty="0"/>
          </a:p>
          <a:p>
            <a:r>
              <a:rPr lang="en-US" sz="1400" dirty="0"/>
              <a:t>    - update content in file /home/chef/chef-repo/cookbooks/apache/</a:t>
            </a:r>
            <a:r>
              <a:rPr lang="en-US" sz="1400" dirty="0" err="1"/>
              <a:t>metadata.rb</a:t>
            </a:r>
            <a:r>
              <a:rPr lang="en-US" sz="1400" dirty="0"/>
              <a:t> from none to 94785f</a:t>
            </a:r>
          </a:p>
          <a:p>
            <a:r>
              <a:rPr lang="en-US" sz="1400" dirty="0"/>
              <a:t>    (diff output suppressed by </a:t>
            </a:r>
            <a:r>
              <a:rPr lang="en-US" sz="1400" dirty="0" err="1"/>
              <a:t>config</a:t>
            </a:r>
            <a:r>
              <a:rPr lang="en-US" sz="1400" dirty="0"/>
              <a:t>)</a:t>
            </a:r>
          </a:p>
          <a:p>
            <a:r>
              <a:rPr lang="en-US" sz="1400" dirty="0"/>
              <a:t>    - restore </a:t>
            </a:r>
            <a:r>
              <a:rPr lang="en-US" sz="1400" dirty="0" err="1"/>
              <a:t>selinux</a:t>
            </a:r>
            <a:r>
              <a:rPr lang="en-US" sz="1400" dirty="0"/>
              <a:t> security context</a:t>
            </a:r>
          </a:p>
          <a:p>
            <a:r>
              <a:rPr lang="en-US" sz="1400" dirty="0"/>
              <a:t>  * template[/home/chef/chef-repo/cookbooks/apache/</a:t>
            </a:r>
            <a:r>
              <a:rPr lang="en-US" sz="1400" dirty="0" err="1"/>
              <a:t>README.md</a:t>
            </a:r>
            <a:r>
              <a:rPr lang="en-US" sz="1400" dirty="0"/>
              <a:t>] action </a:t>
            </a:r>
            <a:r>
              <a:rPr lang="en-US" sz="1400" dirty="0" err="1"/>
              <a:t>create_if_missing</a:t>
            </a:r>
            <a:endParaRPr lang="en-US" sz="1400" dirty="0"/>
          </a:p>
          <a:p>
            <a:r>
              <a:rPr lang="en-US" sz="1400" dirty="0"/>
              <a:t>    - create new file /home/chef/chef-repo/cookbooks/apache/</a:t>
            </a:r>
            <a:r>
              <a:rPr lang="en-US" sz="1400" dirty="0" err="1"/>
              <a:t>README.md</a:t>
            </a:r>
            <a:endParaRPr lang="en-US" sz="1400" dirty="0"/>
          </a:p>
          <a:p>
            <a:r>
              <a:rPr lang="en-US" sz="1400" dirty="0"/>
              <a:t>    - update content in file /home/chef/chef-repo/cookbooks/apache/</a:t>
            </a:r>
            <a:r>
              <a:rPr lang="en-US" sz="1400" dirty="0" err="1"/>
              <a:t>README.md</a:t>
            </a:r>
            <a:r>
              <a:rPr lang="en-US" sz="1400" dirty="0"/>
              <a:t> from none to 5c3d3a</a:t>
            </a:r>
          </a:p>
          <a:p>
            <a:r>
              <a:rPr lang="en-US" sz="1400" dirty="0"/>
              <a:t>    (diff output suppressed by </a:t>
            </a:r>
            <a:r>
              <a:rPr lang="en-US" sz="1400" dirty="0" err="1"/>
              <a:t>config</a:t>
            </a:r>
            <a:r>
              <a:rPr lang="en-US" sz="1400" dirty="0"/>
              <a:t>)</a:t>
            </a:r>
          </a:p>
          <a:p>
            <a:r>
              <a:rPr lang="en-US" sz="1400" dirty="0"/>
              <a:t>    - restore </a:t>
            </a:r>
            <a:r>
              <a:rPr lang="en-US" sz="1400" dirty="0" err="1"/>
              <a:t>selinux</a:t>
            </a:r>
            <a:r>
              <a:rPr lang="en-US" sz="1400" dirty="0"/>
              <a:t> security context</a:t>
            </a:r>
          </a:p>
          <a:p>
            <a:r>
              <a:rPr lang="en-US" sz="1400" dirty="0"/>
              <a:t>  * </a:t>
            </a:r>
            <a:r>
              <a:rPr lang="en-US" sz="1400" dirty="0" err="1"/>
              <a:t>cookbook_file</a:t>
            </a:r>
            <a:r>
              <a:rPr lang="en-US" sz="1400" dirty="0"/>
              <a:t>[/home/chef/chef-repo/cookbooks/apache/</a:t>
            </a:r>
            <a:r>
              <a:rPr lang="en-US" sz="1400" dirty="0" err="1"/>
              <a:t>chefignore</a:t>
            </a:r>
            <a:r>
              <a:rPr lang="en-US" sz="1400" dirty="0"/>
              <a:t>] action create</a:t>
            </a:r>
          </a:p>
          <a:p>
            <a:r>
              <a:rPr lang="en-US" sz="1400" dirty="0"/>
              <a:t>    - create new file /home/chef/chef-repo/cookbooks/apache/</a:t>
            </a:r>
            <a:r>
              <a:rPr lang="en-US" sz="1400" dirty="0" err="1"/>
              <a:t>chefignore</a:t>
            </a:r>
            <a:endParaRPr lang="en-US" sz="1400" dirty="0"/>
          </a:p>
          <a:p>
            <a:r>
              <a:rPr lang="en-US" sz="1400" dirty="0"/>
              <a:t>    - update content in file /home/chef/chef-repo/cookbooks/apache/</a:t>
            </a:r>
            <a:r>
              <a:rPr lang="en-US" sz="1400" dirty="0" err="1"/>
              <a:t>chefignore</a:t>
            </a:r>
            <a:r>
              <a:rPr lang="en-US" sz="1400" dirty="0"/>
              <a:t> from none to 9727b1</a:t>
            </a:r>
          </a:p>
          <a:p>
            <a:r>
              <a:rPr lang="en-US" sz="1400" dirty="0"/>
              <a:t>    (diff output suppressed by </a:t>
            </a:r>
            <a:r>
              <a:rPr lang="en-US" sz="1400" dirty="0" err="1"/>
              <a:t>config</a:t>
            </a:r>
            <a:r>
              <a:rPr lang="en-US" sz="1400" dirty="0"/>
              <a:t>)</a:t>
            </a:r>
          </a:p>
          <a:p>
            <a:r>
              <a:rPr lang="en-US" sz="1400" dirty="0"/>
              <a:t>    - restore </a:t>
            </a:r>
            <a:r>
              <a:rPr lang="en-US" sz="1400" dirty="0" err="1"/>
              <a:t>selinux</a:t>
            </a:r>
            <a:r>
              <a:rPr lang="en-US" sz="1400" dirty="0"/>
              <a:t> security context</a:t>
            </a:r>
          </a:p>
          <a:p>
            <a:r>
              <a:rPr lang="en-US" sz="1400" dirty="0"/>
              <a:t>  * </a:t>
            </a:r>
            <a:r>
              <a:rPr lang="en-US" sz="1400" dirty="0" err="1"/>
              <a:t>cookbook_file</a:t>
            </a:r>
            <a:r>
              <a:rPr lang="en-US" sz="1400" dirty="0"/>
              <a:t>[/home/chef/chef-repo/cookbooks/apache/</a:t>
            </a:r>
            <a:r>
              <a:rPr lang="en-US" sz="1400" dirty="0" err="1"/>
              <a:t>Berksfile</a:t>
            </a:r>
            <a:r>
              <a:rPr lang="en-US" sz="1400" dirty="0"/>
              <a:t>] action </a:t>
            </a:r>
            <a:r>
              <a:rPr lang="en-US" sz="1400" dirty="0" err="1"/>
              <a:t>create_if_missing</a:t>
            </a:r>
            <a:endParaRPr lang="en-US" sz="1400" dirty="0"/>
          </a:p>
        </p:txBody>
      </p:sp>
      <p:sp>
        <p:nvSpPr>
          <p:cNvPr id="3" name="Title 2"/>
          <p:cNvSpPr>
            <a:spLocks noGrp="1"/>
          </p:cNvSpPr>
          <p:nvPr>
            <p:ph type="title"/>
          </p:nvPr>
        </p:nvSpPr>
        <p:spPr/>
        <p:txBody>
          <a:bodyPr/>
          <a:lstStyle/>
          <a:p>
            <a:r>
              <a:rPr lang="en-US" dirty="0" smtClean="0"/>
              <a:t>Create an apache cookbook</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chef generate cookbook apache</a:t>
            </a:r>
          </a:p>
        </p:txBody>
      </p:sp>
    </p:spTree>
    <p:extLst>
      <p:ext uri="{BB962C8B-B14F-4D97-AF65-F5344CB8AC3E}">
        <p14:creationId xmlns:p14="http://schemas.microsoft.com/office/powerpoint/2010/main" val="1759564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Create new </a:t>
            </a:r>
            <a:r>
              <a:rPr lang="en-US" dirty="0" err="1" smtClean="0"/>
              <a:t>git</a:t>
            </a:r>
            <a:r>
              <a:rPr lang="en-US" dirty="0" smtClean="0"/>
              <a:t> repo for this cookbook</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cd apache</a:t>
            </a:r>
            <a:endParaRPr lang="en-US" dirty="0"/>
          </a:p>
        </p:txBody>
      </p:sp>
    </p:spTree>
    <p:extLst>
      <p:ext uri="{BB962C8B-B14F-4D97-AF65-F5344CB8AC3E}">
        <p14:creationId xmlns:p14="http://schemas.microsoft.com/office/powerpoint/2010/main" val="1499503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smtClean="0"/>
              <a:t>Initialized empty </a:t>
            </a:r>
            <a:r>
              <a:rPr lang="en-US" dirty="0" err="1" smtClean="0"/>
              <a:t>Git</a:t>
            </a:r>
            <a:r>
              <a:rPr lang="en-US" dirty="0" smtClean="0"/>
              <a:t> repository in /home/chef/chef-repo/cookbooks/apache/.</a:t>
            </a:r>
            <a:r>
              <a:rPr lang="en-US" dirty="0" err="1" smtClean="0"/>
              <a:t>git</a:t>
            </a:r>
            <a:r>
              <a:rPr lang="en-US" dirty="0" smtClean="0"/>
              <a:t>/</a:t>
            </a:r>
            <a:endParaRPr lang="en-US" dirty="0"/>
          </a:p>
        </p:txBody>
      </p:sp>
      <p:sp>
        <p:nvSpPr>
          <p:cNvPr id="3" name="Title 2"/>
          <p:cNvSpPr>
            <a:spLocks noGrp="1"/>
          </p:cNvSpPr>
          <p:nvPr>
            <p:ph type="title"/>
          </p:nvPr>
        </p:nvSpPr>
        <p:spPr/>
        <p:txBody>
          <a:bodyPr/>
          <a:lstStyle/>
          <a:p>
            <a:r>
              <a:rPr lang="en-US" dirty="0" smtClean="0"/>
              <a:t>Create new </a:t>
            </a:r>
            <a:r>
              <a:rPr lang="en-US" dirty="0" err="1" smtClean="0"/>
              <a:t>git</a:t>
            </a:r>
            <a:r>
              <a:rPr lang="en-US" dirty="0" smtClean="0"/>
              <a:t> repo for this cookbook</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smtClean="0"/>
              <a:t>git</a:t>
            </a:r>
            <a:r>
              <a:rPr lang="en-US" dirty="0" smtClean="0"/>
              <a:t> </a:t>
            </a:r>
            <a:r>
              <a:rPr lang="en-US" dirty="0" err="1" smtClean="0"/>
              <a:t>init</a:t>
            </a:r>
            <a:endParaRPr lang="en-US" dirty="0"/>
          </a:p>
        </p:txBody>
      </p:sp>
    </p:spTree>
    <p:extLst>
      <p:ext uri="{BB962C8B-B14F-4D97-AF65-F5344CB8AC3E}">
        <p14:creationId xmlns:p14="http://schemas.microsoft.com/office/powerpoint/2010/main" val="3760954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Commit the initial cookbook</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smtClean="0"/>
              <a:t>git</a:t>
            </a:r>
            <a:r>
              <a:rPr lang="en-US" dirty="0" smtClean="0"/>
              <a:t> add .</a:t>
            </a:r>
            <a:endParaRPr lang="en-US" dirty="0"/>
          </a:p>
        </p:txBody>
      </p:sp>
    </p:spTree>
    <p:extLst>
      <p:ext uri="{BB962C8B-B14F-4D97-AF65-F5344CB8AC3E}">
        <p14:creationId xmlns:p14="http://schemas.microsoft.com/office/powerpoint/2010/main" val="2071199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70000" lnSpcReduction="20000"/>
          </a:bodyPr>
          <a:lstStyle/>
          <a:p>
            <a:r>
              <a:rPr lang="en-US" dirty="0"/>
              <a:t>[master (root-commit) af2b629] initial apache recipe, does nothing</a:t>
            </a:r>
          </a:p>
          <a:p>
            <a:r>
              <a:rPr lang="en-US" dirty="0"/>
              <a:t> 6 files changed, 144 insertions(+), 0 deletions(-)</a:t>
            </a:r>
          </a:p>
          <a:p>
            <a:r>
              <a:rPr lang="en-US" dirty="0"/>
              <a:t> create mode 100644 .</a:t>
            </a:r>
            <a:r>
              <a:rPr lang="en-US" dirty="0" err="1"/>
              <a:t>kitchen.yml</a:t>
            </a:r>
            <a:endParaRPr lang="en-US" dirty="0"/>
          </a:p>
          <a:p>
            <a:r>
              <a:rPr lang="en-US" dirty="0"/>
              <a:t> create mode 100644 </a:t>
            </a:r>
            <a:r>
              <a:rPr lang="en-US" dirty="0" err="1"/>
              <a:t>Berksfile</a:t>
            </a:r>
            <a:endParaRPr lang="en-US" dirty="0"/>
          </a:p>
          <a:p>
            <a:r>
              <a:rPr lang="en-US" dirty="0"/>
              <a:t> create mode 100644 </a:t>
            </a:r>
            <a:r>
              <a:rPr lang="en-US" dirty="0" err="1"/>
              <a:t>README.md</a:t>
            </a:r>
            <a:endParaRPr lang="en-US" dirty="0"/>
          </a:p>
          <a:p>
            <a:r>
              <a:rPr lang="en-US" dirty="0"/>
              <a:t> create mode 100644 </a:t>
            </a:r>
            <a:r>
              <a:rPr lang="en-US" dirty="0" err="1"/>
              <a:t>chefignore</a:t>
            </a:r>
            <a:endParaRPr lang="en-US" dirty="0"/>
          </a:p>
          <a:p>
            <a:r>
              <a:rPr lang="en-US" dirty="0"/>
              <a:t> create mode 100644 </a:t>
            </a:r>
            <a:r>
              <a:rPr lang="en-US" dirty="0" err="1"/>
              <a:t>metadata.rb</a:t>
            </a:r>
            <a:endParaRPr lang="en-US" dirty="0"/>
          </a:p>
          <a:p>
            <a:r>
              <a:rPr lang="en-US" dirty="0"/>
              <a:t> create mode 100644 recipes/</a:t>
            </a:r>
            <a:r>
              <a:rPr lang="en-US" dirty="0" err="1"/>
              <a:t>default.rb</a:t>
            </a:r>
            <a:endParaRPr lang="en-US" dirty="0"/>
          </a:p>
          <a:p>
            <a:endParaRPr lang="en-US" dirty="0"/>
          </a:p>
        </p:txBody>
      </p:sp>
      <p:sp>
        <p:nvSpPr>
          <p:cNvPr id="3" name="Title 2"/>
          <p:cNvSpPr>
            <a:spLocks noGrp="1"/>
          </p:cNvSpPr>
          <p:nvPr>
            <p:ph type="title"/>
          </p:nvPr>
        </p:nvSpPr>
        <p:spPr/>
        <p:txBody>
          <a:bodyPr/>
          <a:lstStyle/>
          <a:p>
            <a:r>
              <a:rPr lang="en-US" dirty="0" smtClean="0"/>
              <a:t>Commit the initial cookbook</a:t>
            </a:r>
            <a:endParaRPr lang="en-US" dirty="0"/>
          </a:p>
        </p:txBody>
      </p:sp>
      <p:sp>
        <p:nvSpPr>
          <p:cNvPr id="4" name="Content Placeholder 3"/>
          <p:cNvSpPr>
            <a:spLocks noGrp="1"/>
          </p:cNvSpPr>
          <p:nvPr>
            <p:ph sz="quarter" idx="12"/>
          </p:nvPr>
        </p:nvSpPr>
        <p:spPr/>
        <p:txBody>
          <a:bodyPr anchor="ctr" anchorCtr="0">
            <a:normAutofit fontScale="62500" lnSpcReduction="20000"/>
          </a:bodyPr>
          <a:lstStyle/>
          <a:p>
            <a:r>
              <a:rPr lang="en-US" dirty="0" err="1"/>
              <a:t>git</a:t>
            </a:r>
            <a:r>
              <a:rPr lang="en-US" dirty="0"/>
              <a:t> commit -m "initial apache recipe, does nothing"</a:t>
            </a:r>
          </a:p>
        </p:txBody>
      </p:sp>
    </p:spTree>
    <p:extLst>
      <p:ext uri="{BB962C8B-B14F-4D97-AF65-F5344CB8AC3E}">
        <p14:creationId xmlns:p14="http://schemas.microsoft.com/office/powerpoint/2010/main" val="3008948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Write the default recipe</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i="1" dirty="0">
                <a:solidFill>
                  <a:srgbClr val="8F5902"/>
                </a:solidFill>
              </a:rPr>
              <a:t>#</a:t>
            </a:r>
          </a:p>
          <a:p>
            <a:r>
              <a:rPr lang="en-US" i="1" dirty="0">
                <a:solidFill>
                  <a:srgbClr val="8F5902"/>
                </a:solidFill>
              </a:rPr>
              <a:t># Cookbook Name:: apache</a:t>
            </a:r>
          </a:p>
          <a:p>
            <a:r>
              <a:rPr lang="en-US" i="1" dirty="0">
                <a:solidFill>
                  <a:srgbClr val="8F5902"/>
                </a:solidFill>
              </a:rPr>
              <a:t># Recipe:: default</a:t>
            </a:r>
          </a:p>
          <a:p>
            <a:r>
              <a:rPr lang="en-US" i="1" dirty="0">
                <a:solidFill>
                  <a:srgbClr val="8F5902"/>
                </a:solidFill>
              </a:rPr>
              <a:t>#</a:t>
            </a:r>
          </a:p>
          <a:p>
            <a:r>
              <a:rPr lang="en-US" i="1" dirty="0">
                <a:solidFill>
                  <a:srgbClr val="8F5902"/>
                </a:solidFill>
              </a:rPr>
              <a:t># Copyright (c) 2014 The Authors, All Rights Reserved.</a:t>
            </a:r>
          </a:p>
          <a:p>
            <a:r>
              <a:rPr lang="en-US" dirty="0" smtClean="0">
                <a:solidFill>
                  <a:srgbClr val="000000"/>
                </a:solidFill>
              </a:rPr>
              <a:t>package </a:t>
            </a:r>
            <a:r>
              <a:rPr lang="en-US" dirty="0">
                <a:solidFill>
                  <a:srgbClr val="4E9A06"/>
                </a:solidFill>
              </a:rPr>
              <a:t>'apache2'</a:t>
            </a:r>
            <a:endParaRPr lang="en-US" dirty="0" smtClean="0">
              <a:solidFill>
                <a:srgbClr val="4E9A06"/>
              </a:solidFill>
            </a:endParaRPr>
          </a:p>
          <a:p>
            <a:endParaRPr lang="en-US" dirty="0" smtClean="0"/>
          </a:p>
          <a:p>
            <a:r>
              <a:rPr lang="en-US" dirty="0" smtClean="0">
                <a:solidFill>
                  <a:srgbClr val="000000"/>
                </a:solidFill>
              </a:rPr>
              <a:t>service </a:t>
            </a:r>
            <a:r>
              <a:rPr lang="en-US" dirty="0" smtClean="0">
                <a:solidFill>
                  <a:srgbClr val="4E9A06"/>
                </a:solidFill>
              </a:rPr>
              <a:t>'apache2' </a:t>
            </a:r>
            <a:r>
              <a:rPr lang="en-US" b="1" dirty="0" smtClean="0">
                <a:solidFill>
                  <a:srgbClr val="204A87"/>
                </a:solidFill>
              </a:rPr>
              <a:t>do</a:t>
            </a:r>
          </a:p>
          <a:p>
            <a:r>
              <a:rPr lang="en-US" dirty="0" smtClean="0"/>
              <a:t>  </a:t>
            </a:r>
            <a:r>
              <a:rPr lang="en-US" dirty="0" smtClean="0">
                <a:solidFill>
                  <a:srgbClr val="000000"/>
                </a:solidFill>
              </a:rPr>
              <a:t>action </a:t>
            </a:r>
            <a:r>
              <a:rPr lang="en-US" dirty="0" smtClean="0">
                <a:solidFill>
                  <a:srgbClr val="4E9A06"/>
                </a:solidFill>
              </a:rPr>
              <a:t>:start</a:t>
            </a:r>
          </a:p>
          <a:p>
            <a:r>
              <a:rPr lang="en-US" b="1" dirty="0" smtClean="0">
                <a:solidFill>
                  <a:srgbClr val="204A87"/>
                </a:solidFill>
              </a:rPr>
              <a:t>end</a:t>
            </a:r>
          </a:p>
          <a:p>
            <a:endParaRPr lang="en-US" dirty="0" smtClean="0"/>
          </a:p>
          <a:p>
            <a:r>
              <a:rPr lang="en-US" dirty="0" smtClean="0">
                <a:solidFill>
                  <a:srgbClr val="000000"/>
                </a:solidFill>
              </a:rPr>
              <a:t>file </a:t>
            </a:r>
            <a:r>
              <a:rPr lang="en-US" dirty="0">
                <a:solidFill>
                  <a:srgbClr val="4E9A06"/>
                </a:solidFill>
              </a:rPr>
              <a:t>'/</a:t>
            </a:r>
            <a:r>
              <a:rPr lang="en-US" dirty="0" err="1" smtClean="0">
                <a:solidFill>
                  <a:srgbClr val="4E9A06"/>
                </a:solidFill>
              </a:rPr>
              <a:t>var</a:t>
            </a:r>
            <a:r>
              <a:rPr lang="en-US" dirty="0" smtClean="0">
                <a:solidFill>
                  <a:srgbClr val="4E9A06"/>
                </a:solidFill>
              </a:rPr>
              <a:t>/www/html</a:t>
            </a:r>
            <a:r>
              <a:rPr lang="en-US" dirty="0">
                <a:solidFill>
                  <a:srgbClr val="4E9A06"/>
                </a:solidFill>
              </a:rPr>
              <a:t>/</a:t>
            </a:r>
            <a:r>
              <a:rPr lang="en-US" dirty="0" err="1">
                <a:solidFill>
                  <a:srgbClr val="4E9A06"/>
                </a:solidFill>
              </a:rPr>
              <a:t>index.html</a:t>
            </a:r>
            <a:r>
              <a:rPr lang="en-US" dirty="0">
                <a:solidFill>
                  <a:srgbClr val="4E9A06"/>
                </a:solidFill>
              </a:rPr>
              <a:t>' </a:t>
            </a:r>
            <a:r>
              <a:rPr lang="en-US" b="1" dirty="0" smtClean="0">
                <a:solidFill>
                  <a:srgbClr val="204A87"/>
                </a:solidFill>
              </a:rPr>
              <a:t>do</a:t>
            </a:r>
          </a:p>
          <a:p>
            <a:r>
              <a:rPr lang="en-US" dirty="0" smtClean="0"/>
              <a:t>  </a:t>
            </a:r>
            <a:r>
              <a:rPr lang="en-US" dirty="0" smtClean="0">
                <a:solidFill>
                  <a:srgbClr val="000000"/>
                </a:solidFill>
              </a:rPr>
              <a:t>content </a:t>
            </a:r>
            <a:r>
              <a:rPr lang="en-US" dirty="0" smtClean="0">
                <a:solidFill>
                  <a:srgbClr val="4E9A06"/>
                </a:solidFill>
              </a:rPr>
              <a:t>"&lt;h1&gt;hello world&lt;/h1&gt;\n"</a:t>
            </a:r>
          </a:p>
          <a:p>
            <a:r>
              <a:rPr lang="en-US" b="1" dirty="0" smtClean="0">
                <a:solidFill>
                  <a:srgbClr val="204A87"/>
                </a:solidFill>
              </a:rPr>
              <a:t>end</a:t>
            </a:r>
            <a:endParaRPr lang="en-US" b="1" dirty="0">
              <a:solidFill>
                <a:srgbClr val="204A87"/>
              </a:solidFill>
            </a:endParaRPr>
          </a:p>
        </p:txBody>
      </p:sp>
      <p:sp>
        <p:nvSpPr>
          <p:cNvPr id="4" name="Text Placeholder 3"/>
          <p:cNvSpPr>
            <a:spLocks noGrp="1"/>
          </p:cNvSpPr>
          <p:nvPr>
            <p:ph type="body" sz="quarter" idx="11"/>
          </p:nvPr>
        </p:nvSpPr>
        <p:spPr/>
        <p:txBody>
          <a:bodyPr>
            <a:normAutofit fontScale="70000" lnSpcReduction="20000"/>
          </a:bodyPr>
          <a:lstStyle/>
          <a:p>
            <a:r>
              <a:rPr lang="en-US" dirty="0" smtClean="0"/>
              <a:t>chef-repo/cookbooks/apache/recipes/</a:t>
            </a:r>
            <a:r>
              <a:rPr lang="en-US" dirty="0" err="1" smtClean="0"/>
              <a:t>default.rb</a:t>
            </a:r>
            <a:endParaRPr lang="en-US" dirty="0"/>
          </a:p>
        </p:txBody>
      </p:sp>
    </p:spTree>
    <p:extLst>
      <p:ext uri="{BB962C8B-B14F-4D97-AF65-F5344CB8AC3E}">
        <p14:creationId xmlns:p14="http://schemas.microsoft.com/office/powerpoint/2010/main" val="3722092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Wait a second!</a:t>
            </a:r>
            <a:endParaRPr lang="en-US" dirty="0"/>
          </a:p>
        </p:txBody>
      </p:sp>
      <p:sp>
        <p:nvSpPr>
          <p:cNvPr id="6" name="Text Placeholder 5"/>
          <p:cNvSpPr>
            <a:spLocks noGrp="1"/>
          </p:cNvSpPr>
          <p:nvPr>
            <p:ph type="body" sz="quarter" idx="10"/>
          </p:nvPr>
        </p:nvSpPr>
        <p:spPr/>
        <p:txBody>
          <a:bodyPr/>
          <a:lstStyle/>
          <a:p>
            <a:r>
              <a:rPr lang="en-US" dirty="0" smtClean="0"/>
              <a:t>We wanted to move the contents of the home page to another file</a:t>
            </a:r>
          </a:p>
          <a:p>
            <a:r>
              <a:rPr lang="en-US" dirty="0" smtClean="0"/>
              <a:t>Let’s replace the </a:t>
            </a:r>
            <a:r>
              <a:rPr lang="en-US" dirty="0" smtClean="0">
                <a:latin typeface="Courier New"/>
                <a:cs typeface="Courier New"/>
              </a:rPr>
              <a:t>file</a:t>
            </a:r>
            <a:r>
              <a:rPr lang="en-US" dirty="0" smtClean="0"/>
              <a:t> resource with a </a:t>
            </a:r>
            <a:r>
              <a:rPr lang="en-US" dirty="0" smtClean="0">
                <a:latin typeface="Courier New"/>
                <a:cs typeface="Courier New"/>
              </a:rPr>
              <a:t>template</a:t>
            </a:r>
            <a:r>
              <a:rPr lang="en-US" dirty="0" smtClean="0"/>
              <a:t> resource</a:t>
            </a:r>
            <a:endParaRPr lang="en-US" dirty="0"/>
          </a:p>
        </p:txBody>
      </p:sp>
    </p:spTree>
    <p:extLst>
      <p:ext uri="{BB962C8B-B14F-4D97-AF65-F5344CB8AC3E}">
        <p14:creationId xmlns:p14="http://schemas.microsoft.com/office/powerpoint/2010/main" val="3544086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Which version control system do your use?</a:t>
            </a:r>
            <a:endParaRPr lang="en-US" dirty="0"/>
          </a:p>
        </p:txBody>
      </p:sp>
      <p:sp>
        <p:nvSpPr>
          <p:cNvPr id="3" name="Text Placeholder 2"/>
          <p:cNvSpPr>
            <a:spLocks noGrp="1"/>
          </p:cNvSpPr>
          <p:nvPr>
            <p:ph type="body" sz="quarter" idx="10"/>
          </p:nvPr>
        </p:nvSpPr>
        <p:spPr/>
        <p:txBody>
          <a:bodyPr/>
          <a:lstStyle/>
          <a:p>
            <a:r>
              <a:rPr lang="en-US" dirty="0" err="1" smtClean="0">
                <a:latin typeface="Courier New"/>
                <a:cs typeface="Courier New"/>
              </a:rPr>
              <a:t>cp</a:t>
            </a:r>
            <a:r>
              <a:rPr lang="en-US" dirty="0" smtClean="0">
                <a:latin typeface="Courier New"/>
                <a:cs typeface="Courier New"/>
              </a:rPr>
              <a:t> foo </a:t>
            </a:r>
            <a:r>
              <a:rPr lang="en-US" dirty="0" err="1" smtClean="0">
                <a:latin typeface="Courier New"/>
                <a:cs typeface="Courier New"/>
              </a:rPr>
              <a:t>foo.bak</a:t>
            </a:r>
            <a:endParaRPr lang="en-US" dirty="0" smtClean="0">
              <a:latin typeface="Courier New"/>
              <a:cs typeface="Courier New"/>
            </a:endParaRPr>
          </a:p>
          <a:p>
            <a:r>
              <a:rPr lang="en-US" dirty="0" err="1" smtClean="0">
                <a:latin typeface="Courier New"/>
                <a:cs typeface="Courier New"/>
              </a:rPr>
              <a:t>cp</a:t>
            </a:r>
            <a:r>
              <a:rPr lang="en-US" dirty="0" smtClean="0">
                <a:latin typeface="Courier New"/>
                <a:cs typeface="Courier New"/>
              </a:rPr>
              <a:t> foo{,.</a:t>
            </a:r>
            <a:r>
              <a:rPr lang="en-US" dirty="0">
                <a:latin typeface="Courier New"/>
                <a:cs typeface="Courier New"/>
              </a:rPr>
              <a:t>`date +%</a:t>
            </a:r>
            <a:r>
              <a:rPr lang="en-US" dirty="0" err="1">
                <a:latin typeface="Courier New"/>
                <a:cs typeface="Courier New"/>
              </a:rPr>
              <a:t>Y%m%d%H%M</a:t>
            </a:r>
            <a:r>
              <a:rPr lang="en-US" dirty="0">
                <a:latin typeface="Courier New"/>
                <a:cs typeface="Courier New"/>
              </a:rPr>
              <a:t>`</a:t>
            </a:r>
            <a:r>
              <a:rPr lang="en-US" dirty="0" smtClean="0">
                <a:latin typeface="Courier New"/>
                <a:cs typeface="Courier New"/>
              </a:rPr>
              <a:t>}</a:t>
            </a:r>
          </a:p>
        </p:txBody>
      </p:sp>
    </p:spTree>
    <p:extLst>
      <p:ext uri="{BB962C8B-B14F-4D97-AF65-F5344CB8AC3E}">
        <p14:creationId xmlns:p14="http://schemas.microsoft.com/office/powerpoint/2010/main" val="4002493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Replace the </a:t>
            </a:r>
            <a:r>
              <a:rPr lang="en-US" dirty="0" smtClean="0">
                <a:latin typeface="Courier New"/>
                <a:cs typeface="Courier New"/>
              </a:rPr>
              <a:t>file</a:t>
            </a:r>
            <a:r>
              <a:rPr lang="en-US" dirty="0" smtClean="0"/>
              <a:t> resource</a:t>
            </a:r>
            <a:endParaRPr lang="en-US" dirty="0"/>
          </a:p>
        </p:txBody>
      </p:sp>
      <p:sp>
        <p:nvSpPr>
          <p:cNvPr id="3" name="Content Placeholder 2"/>
          <p:cNvSpPr>
            <a:spLocks noGrp="1"/>
          </p:cNvSpPr>
          <p:nvPr>
            <p:ph sz="quarter" idx="10"/>
          </p:nvPr>
        </p:nvSpPr>
        <p:spPr/>
        <p:txBody>
          <a:bodyPr>
            <a:normAutofit/>
          </a:bodyPr>
          <a:lstStyle/>
          <a:p>
            <a:r>
              <a:rPr lang="en-US" b="1" dirty="0" smtClean="0">
                <a:solidFill>
                  <a:srgbClr val="CE5C00"/>
                </a:solidFill>
              </a:rPr>
              <a:t>.</a:t>
            </a:r>
            <a:r>
              <a:rPr lang="en-US" b="1" dirty="0" smtClean="0">
                <a:solidFill>
                  <a:srgbClr val="000000"/>
                </a:solidFill>
              </a:rPr>
              <a:t>.</a:t>
            </a:r>
            <a:r>
              <a:rPr lang="en-US" b="1" dirty="0" smtClean="0">
                <a:solidFill>
                  <a:srgbClr val="CE5C00"/>
                </a:solidFill>
              </a:rPr>
              <a:t>.</a:t>
            </a:r>
            <a:endParaRPr lang="en-US" dirty="0"/>
          </a:p>
          <a:p>
            <a:r>
              <a:rPr lang="en-US" dirty="0">
                <a:solidFill>
                  <a:srgbClr val="000000"/>
                </a:solidFill>
              </a:rPr>
              <a:t>template </a:t>
            </a:r>
            <a:r>
              <a:rPr lang="en-US" dirty="0">
                <a:solidFill>
                  <a:srgbClr val="4E9A06"/>
                </a:solidFill>
              </a:rPr>
              <a:t>"/</a:t>
            </a:r>
            <a:r>
              <a:rPr lang="en-US" dirty="0" err="1">
                <a:solidFill>
                  <a:srgbClr val="4E9A06"/>
                </a:solidFill>
              </a:rPr>
              <a:t>var</a:t>
            </a:r>
            <a:r>
              <a:rPr lang="en-US" dirty="0">
                <a:solidFill>
                  <a:srgbClr val="4E9A06"/>
                </a:solidFill>
              </a:rPr>
              <a:t>/www/html/</a:t>
            </a:r>
            <a:r>
              <a:rPr lang="en-US" dirty="0" err="1">
                <a:solidFill>
                  <a:srgbClr val="4E9A06"/>
                </a:solidFill>
              </a:rPr>
              <a:t>index.html</a:t>
            </a:r>
            <a:r>
              <a:rPr lang="en-US" dirty="0">
                <a:solidFill>
                  <a:srgbClr val="4E9A06"/>
                </a:solidFill>
              </a:rPr>
              <a:t>" </a:t>
            </a:r>
            <a:r>
              <a:rPr lang="en-US" b="1" dirty="0">
                <a:solidFill>
                  <a:srgbClr val="204A87"/>
                </a:solidFill>
              </a:rPr>
              <a:t>do</a:t>
            </a:r>
          </a:p>
          <a:p>
            <a:r>
              <a:rPr lang="en-US" dirty="0"/>
              <a:t>  </a:t>
            </a:r>
            <a:r>
              <a:rPr lang="en-US" dirty="0">
                <a:solidFill>
                  <a:srgbClr val="000000"/>
                </a:solidFill>
              </a:rPr>
              <a:t>source </a:t>
            </a:r>
            <a:r>
              <a:rPr lang="en-US" dirty="0">
                <a:solidFill>
                  <a:srgbClr val="4E9A06"/>
                </a:solidFill>
              </a:rPr>
              <a:t>"</a:t>
            </a:r>
            <a:r>
              <a:rPr lang="en-US" dirty="0" err="1">
                <a:solidFill>
                  <a:srgbClr val="4E9A06"/>
                </a:solidFill>
              </a:rPr>
              <a:t>index.html.erb</a:t>
            </a:r>
            <a:r>
              <a:rPr lang="en-US" dirty="0">
                <a:solidFill>
                  <a:srgbClr val="4E9A06"/>
                </a:solidFill>
              </a:rPr>
              <a:t>"</a:t>
            </a:r>
          </a:p>
          <a:p>
            <a:r>
              <a:rPr lang="en-US" b="1" dirty="0">
                <a:solidFill>
                  <a:srgbClr val="204A87"/>
                </a:solidFill>
              </a:rPr>
              <a:t>end</a:t>
            </a:r>
          </a:p>
        </p:txBody>
      </p:sp>
      <p:sp>
        <p:nvSpPr>
          <p:cNvPr id="4" name="Text Placeholder 3"/>
          <p:cNvSpPr>
            <a:spLocks noGrp="1"/>
          </p:cNvSpPr>
          <p:nvPr>
            <p:ph type="body" sz="quarter" idx="11"/>
          </p:nvPr>
        </p:nvSpPr>
        <p:spPr/>
        <p:txBody>
          <a:bodyPr>
            <a:normAutofit fontScale="70000" lnSpcReduction="20000"/>
          </a:bodyPr>
          <a:lstStyle/>
          <a:p>
            <a:r>
              <a:rPr lang="en-US" dirty="0" smtClean="0"/>
              <a:t>chef-repo/cookbooks/apache/recipes/</a:t>
            </a:r>
            <a:r>
              <a:rPr lang="en-US" dirty="0" err="1" smtClean="0"/>
              <a:t>default.rb</a:t>
            </a:r>
            <a:endParaRPr lang="en-US" dirty="0"/>
          </a:p>
        </p:txBody>
      </p:sp>
    </p:spTree>
    <p:extLst>
      <p:ext uri="{BB962C8B-B14F-4D97-AF65-F5344CB8AC3E}">
        <p14:creationId xmlns:p14="http://schemas.microsoft.com/office/powerpoint/2010/main" val="3756951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Template resource</a:t>
            </a:r>
            <a:endParaRPr lang="en-US" dirty="0"/>
          </a:p>
        </p:txBody>
      </p:sp>
      <p:sp>
        <p:nvSpPr>
          <p:cNvPr id="3" name="Text Placeholder 2"/>
          <p:cNvSpPr>
            <a:spLocks noGrp="1"/>
          </p:cNvSpPr>
          <p:nvPr>
            <p:ph type="body" sz="quarter" idx="10"/>
          </p:nvPr>
        </p:nvSpPr>
        <p:spPr/>
        <p:txBody>
          <a:bodyPr/>
          <a:lstStyle/>
          <a:p>
            <a:r>
              <a:rPr lang="en-US" dirty="0" smtClean="0"/>
              <a:t>An ERB template that is used to generate files based on the variables and logic contained within the template.</a:t>
            </a:r>
          </a:p>
          <a:p>
            <a:endParaRPr lang="en-US" dirty="0"/>
          </a:p>
        </p:txBody>
      </p:sp>
    </p:spTree>
    <p:extLst>
      <p:ext uri="{BB962C8B-B14F-4D97-AF65-F5344CB8AC3E}">
        <p14:creationId xmlns:p14="http://schemas.microsoft.com/office/powerpoint/2010/main" val="4059264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new template file</a:t>
            </a:r>
            <a:endParaRPr lang="en-US" dirty="0"/>
          </a:p>
        </p:txBody>
      </p:sp>
      <p:sp>
        <p:nvSpPr>
          <p:cNvPr id="3" name="Text Placeholder 2"/>
          <p:cNvSpPr>
            <a:spLocks noGrp="1"/>
          </p:cNvSpPr>
          <p:nvPr>
            <p:ph type="body" sz="quarter" idx="10"/>
          </p:nvPr>
        </p:nvSpPr>
        <p:spPr/>
        <p:txBody>
          <a:bodyPr/>
          <a:lstStyle/>
          <a:p>
            <a:r>
              <a:rPr lang="en-US" dirty="0" smtClean="0"/>
              <a:t>Template files are ERB files</a:t>
            </a:r>
          </a:p>
          <a:p>
            <a:r>
              <a:rPr lang="en-US" dirty="0" smtClean="0"/>
              <a:t>The </a:t>
            </a:r>
            <a:r>
              <a:rPr lang="en-US" dirty="0" smtClean="0">
                <a:latin typeface="Courier New"/>
                <a:cs typeface="Courier New"/>
              </a:rPr>
              <a:t>chef</a:t>
            </a:r>
            <a:r>
              <a:rPr lang="en-US" dirty="0" smtClean="0"/>
              <a:t> command includes a template generator</a:t>
            </a:r>
            <a:endParaRPr lang="en-US" dirty="0"/>
          </a:p>
        </p:txBody>
      </p:sp>
    </p:spTree>
    <p:extLst>
      <p:ext uri="{BB962C8B-B14F-4D97-AF65-F5344CB8AC3E}">
        <p14:creationId xmlns:p14="http://schemas.microsoft.com/office/powerpoint/2010/main" val="767577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Autofit/>
          </a:bodyPr>
          <a:lstStyle/>
          <a:p>
            <a:r>
              <a:rPr lang="en-US" sz="1400" dirty="0"/>
              <a:t>Usage: chef generate template [path/to/cookbook] NAME [options]</a:t>
            </a:r>
          </a:p>
          <a:p>
            <a:r>
              <a:rPr lang="en-US" sz="1400" dirty="0"/>
              <a:t>    -C, --copyright COPYRIGHT        Name of the copyright holder - defaults to 'The Authors'</a:t>
            </a:r>
          </a:p>
          <a:p>
            <a:r>
              <a:rPr lang="en-US" sz="1400" dirty="0"/>
              <a:t>    -m, --email EMAIL                Email address of the author - defaults to '</a:t>
            </a:r>
            <a:r>
              <a:rPr lang="en-US" sz="1400" dirty="0" err="1"/>
              <a:t>you@example.com</a:t>
            </a:r>
            <a:r>
              <a:rPr lang="en-US" sz="1400" dirty="0"/>
              <a:t>'</a:t>
            </a:r>
          </a:p>
          <a:p>
            <a:r>
              <a:rPr lang="en-US" sz="1400" dirty="0"/>
              <a:t>    -I, --license LICENSE            </a:t>
            </a:r>
            <a:r>
              <a:rPr lang="en-US" sz="1400" dirty="0" err="1"/>
              <a:t>all_rights</a:t>
            </a:r>
            <a:r>
              <a:rPr lang="en-US" sz="1400" dirty="0"/>
              <a:t>, apache2, </a:t>
            </a:r>
            <a:r>
              <a:rPr lang="en-US" sz="1400" dirty="0" err="1"/>
              <a:t>mit</a:t>
            </a:r>
            <a:r>
              <a:rPr lang="en-US" sz="1400" dirty="0"/>
              <a:t>, gplv2, gplv3 - defaults to </a:t>
            </a:r>
            <a:r>
              <a:rPr lang="en-US" sz="1400" dirty="0" err="1"/>
              <a:t>all_rights</a:t>
            </a:r>
            <a:endParaRPr lang="en-US" sz="1400" dirty="0"/>
          </a:p>
          <a:p>
            <a:r>
              <a:rPr lang="en-US" sz="1400" dirty="0"/>
              <a:t>    -s, --source SOURCE_FILE         Copy content from SOURCE_FILE</a:t>
            </a:r>
          </a:p>
          <a:p>
            <a:r>
              <a:rPr lang="en-US" sz="1400" dirty="0"/>
              <a:t>    -g GENERATOR_COOKBOOK_PATH,      Use GENERATOR_COOKBOOK_PATH for the </a:t>
            </a:r>
            <a:r>
              <a:rPr lang="en-US" sz="1400" dirty="0" err="1"/>
              <a:t>code_generator</a:t>
            </a:r>
            <a:r>
              <a:rPr lang="en-US" sz="1400" dirty="0"/>
              <a:t> cookbook</a:t>
            </a:r>
          </a:p>
          <a:p>
            <a:r>
              <a:rPr lang="en-US" sz="1400" dirty="0"/>
              <a:t>        --generator-cookbook</a:t>
            </a:r>
          </a:p>
        </p:txBody>
      </p:sp>
      <p:sp>
        <p:nvSpPr>
          <p:cNvPr id="3" name="Title 2"/>
          <p:cNvSpPr>
            <a:spLocks noGrp="1"/>
          </p:cNvSpPr>
          <p:nvPr>
            <p:ph type="title"/>
          </p:nvPr>
        </p:nvSpPr>
        <p:spPr/>
        <p:txBody>
          <a:bodyPr/>
          <a:lstStyle/>
          <a:p>
            <a:r>
              <a:rPr lang="en-US" dirty="0" smtClean="0"/>
              <a:t>Let’s create a template!</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chef generate template --help</a:t>
            </a:r>
          </a:p>
        </p:txBody>
      </p:sp>
    </p:spTree>
    <p:extLst>
      <p:ext uri="{BB962C8B-B14F-4D97-AF65-F5344CB8AC3E}">
        <p14:creationId xmlns:p14="http://schemas.microsoft.com/office/powerpoint/2010/main" val="3454990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Go to the chef-repo</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cd ~/chef-repo</a:t>
            </a:r>
            <a:endParaRPr lang="en-US" dirty="0"/>
          </a:p>
        </p:txBody>
      </p:sp>
    </p:spTree>
    <p:extLst>
      <p:ext uri="{BB962C8B-B14F-4D97-AF65-F5344CB8AC3E}">
        <p14:creationId xmlns:p14="http://schemas.microsoft.com/office/powerpoint/2010/main" val="2782214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7500" lnSpcReduction="20000"/>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restore </a:t>
            </a:r>
            <a:r>
              <a:rPr lang="en-US" dirty="0" err="1"/>
              <a:t>selinux</a:t>
            </a:r>
            <a:r>
              <a:rPr lang="en-US" dirty="0"/>
              <a:t> security context</a:t>
            </a:r>
          </a:p>
          <a:p>
            <a:r>
              <a:rPr lang="en-US" dirty="0"/>
              <a:t>  * file[cookbooks/apache/templates/default/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cdf94d</a:t>
            </a:r>
          </a:p>
          <a:p>
            <a:r>
              <a:rPr lang="en-US" dirty="0"/>
              <a:t>    (diff output suppressed by </a:t>
            </a:r>
            <a:r>
              <a:rPr lang="en-US" dirty="0" err="1"/>
              <a:t>config</a:t>
            </a:r>
            <a:r>
              <a:rPr lang="en-US" dirty="0"/>
              <a:t>)</a:t>
            </a:r>
          </a:p>
          <a:p>
            <a:r>
              <a:rPr lang="en-US" dirty="0"/>
              <a:t>    - restore </a:t>
            </a:r>
            <a:r>
              <a:rPr lang="en-US" dirty="0" err="1"/>
              <a:t>selinux</a:t>
            </a:r>
            <a:r>
              <a:rPr lang="en-US" dirty="0"/>
              <a:t> security context</a:t>
            </a:r>
          </a:p>
        </p:txBody>
      </p:sp>
      <p:sp>
        <p:nvSpPr>
          <p:cNvPr id="3" name="Title 2"/>
          <p:cNvSpPr>
            <a:spLocks noGrp="1"/>
          </p:cNvSpPr>
          <p:nvPr>
            <p:ph type="title"/>
          </p:nvPr>
        </p:nvSpPr>
        <p:spPr/>
        <p:txBody>
          <a:bodyPr/>
          <a:lstStyle/>
          <a:p>
            <a:r>
              <a:rPr lang="en-US" dirty="0"/>
              <a:t>Let’s create a template!</a:t>
            </a:r>
          </a:p>
        </p:txBody>
      </p:sp>
      <p:sp>
        <p:nvSpPr>
          <p:cNvPr id="4" name="Content Placeholder 3"/>
          <p:cNvSpPr>
            <a:spLocks noGrp="1"/>
          </p:cNvSpPr>
          <p:nvPr>
            <p:ph sz="quarter" idx="12"/>
          </p:nvPr>
        </p:nvSpPr>
        <p:spPr/>
        <p:txBody>
          <a:bodyPr anchor="ctr" anchorCtr="0">
            <a:noAutofit/>
          </a:bodyPr>
          <a:lstStyle/>
          <a:p>
            <a:r>
              <a:rPr lang="en-US" sz="1700" dirty="0"/>
              <a:t>chef generate template cookbooks/apache/ </a:t>
            </a:r>
            <a:r>
              <a:rPr lang="en-US" sz="1700" dirty="0" err="1"/>
              <a:t>index.html</a:t>
            </a:r>
            <a:r>
              <a:rPr lang="en-US" sz="1700" dirty="0"/>
              <a:t> -s /</a:t>
            </a:r>
            <a:r>
              <a:rPr lang="en-US" sz="1700" dirty="0" err="1"/>
              <a:t>var</a:t>
            </a:r>
            <a:r>
              <a:rPr lang="en-US" sz="1700" dirty="0"/>
              <a:t>/www/html/</a:t>
            </a:r>
            <a:r>
              <a:rPr lang="en-US" sz="1700" dirty="0" err="1"/>
              <a:t>index.html</a:t>
            </a:r>
            <a:endParaRPr lang="en-US" sz="1700" dirty="0"/>
          </a:p>
        </p:txBody>
      </p:sp>
    </p:spTree>
    <p:extLst>
      <p:ext uri="{BB962C8B-B14F-4D97-AF65-F5344CB8AC3E}">
        <p14:creationId xmlns:p14="http://schemas.microsoft.com/office/powerpoint/2010/main" val="2101182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a:t>&lt;h1&gt;hello world&lt;/h1&gt;</a:t>
            </a:r>
          </a:p>
        </p:txBody>
      </p:sp>
      <p:sp>
        <p:nvSpPr>
          <p:cNvPr id="3" name="Title 2"/>
          <p:cNvSpPr>
            <a:spLocks noGrp="1"/>
          </p:cNvSpPr>
          <p:nvPr>
            <p:ph type="title"/>
          </p:nvPr>
        </p:nvSpPr>
        <p:spPr/>
        <p:txBody>
          <a:bodyPr/>
          <a:lstStyle/>
          <a:p>
            <a:r>
              <a:rPr lang="en-US" dirty="0" smtClean="0"/>
              <a:t>Check the template</a:t>
            </a:r>
            <a:endParaRPr lang="en-US" dirty="0"/>
          </a:p>
        </p:txBody>
      </p:sp>
      <p:sp>
        <p:nvSpPr>
          <p:cNvPr id="4" name="Content Placeholder 3"/>
          <p:cNvSpPr>
            <a:spLocks noGrp="1"/>
          </p:cNvSpPr>
          <p:nvPr>
            <p:ph sz="quarter" idx="12"/>
          </p:nvPr>
        </p:nvSpPr>
        <p:spPr/>
        <p:txBody>
          <a:bodyPr anchor="ctr" anchorCtr="0">
            <a:normAutofit fontScale="62500" lnSpcReduction="20000"/>
          </a:bodyPr>
          <a:lstStyle/>
          <a:p>
            <a:r>
              <a:rPr lang="en-US" dirty="0" smtClean="0"/>
              <a:t>cat cookbooks/apache/templates/default/</a:t>
            </a:r>
            <a:r>
              <a:rPr lang="en-US" dirty="0" err="1" smtClean="0"/>
              <a:t>index.html.erb</a:t>
            </a:r>
            <a:endParaRPr lang="en-US" dirty="0"/>
          </a:p>
        </p:txBody>
      </p:sp>
    </p:spTree>
    <p:extLst>
      <p:ext uri="{BB962C8B-B14F-4D97-AF65-F5344CB8AC3E}">
        <p14:creationId xmlns:p14="http://schemas.microsoft.com/office/powerpoint/2010/main" val="1473397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700" dirty="0"/>
              <a:t>Lab 3 – Manage the homepage content separately</a:t>
            </a:r>
          </a:p>
        </p:txBody>
      </p:sp>
      <p:sp>
        <p:nvSpPr>
          <p:cNvPr id="3" name="Text Placeholder 2"/>
          <p:cNvSpPr>
            <a:spLocks noGrp="1"/>
          </p:cNvSpPr>
          <p:nvPr>
            <p:ph type="body" sz="quarter" idx="10"/>
          </p:nvPr>
        </p:nvSpPr>
        <p:spPr/>
        <p:txBody>
          <a:bodyPr/>
          <a:lstStyle/>
          <a:p>
            <a:pPr>
              <a:buFont typeface="Wingdings" charset="2"/>
              <a:buChar char="ü"/>
            </a:pPr>
            <a:r>
              <a:rPr lang="en-US" dirty="0" smtClean="0"/>
              <a:t>   Create a chef-repo</a:t>
            </a:r>
          </a:p>
          <a:p>
            <a:pPr>
              <a:buFont typeface="Wingdings" charset="2"/>
              <a:buChar char="ü"/>
            </a:pPr>
            <a:r>
              <a:rPr lang="en-US" dirty="0" smtClean="0"/>
              <a:t>   Create an apache cookbook</a:t>
            </a:r>
            <a:endParaRPr lang="en-US" dirty="0"/>
          </a:p>
        </p:txBody>
      </p:sp>
    </p:spTree>
    <p:extLst>
      <p:ext uri="{BB962C8B-B14F-4D97-AF65-F5344CB8AC3E}">
        <p14:creationId xmlns:p14="http://schemas.microsoft.com/office/powerpoint/2010/main" val="869503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0000" lnSpcReduction="20000"/>
          </a:bodyPr>
          <a:lstStyle/>
          <a:p>
            <a:r>
              <a:rPr lang="en-US" dirty="0"/>
              <a:t>[2015-09-23T10:24:16+00:00] WARN: No </a:t>
            </a:r>
            <a:r>
              <a:rPr lang="en-US" dirty="0" err="1"/>
              <a:t>config</a:t>
            </a:r>
            <a:r>
              <a:rPr lang="en-US" dirty="0"/>
              <a:t> file found or specified on command line, using command line options.</a:t>
            </a:r>
          </a:p>
          <a:p>
            <a:r>
              <a:rPr lang="en-US" dirty="0"/>
              <a:t>Starting Chef Client, version 12.4.1</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3 resources</a:t>
            </a:r>
          </a:p>
          <a:p>
            <a:r>
              <a:rPr lang="en-US" dirty="0"/>
              <a:t>Recipe: apache::default</a:t>
            </a:r>
          </a:p>
          <a:p>
            <a:r>
              <a:rPr lang="en-US" dirty="0"/>
              <a:t>  * </a:t>
            </a:r>
            <a:r>
              <a:rPr lang="en-US" dirty="0" err="1"/>
              <a:t>apt_package</a:t>
            </a:r>
            <a:r>
              <a:rPr lang="en-US" dirty="0"/>
              <a:t>[apache2] action install (up to date)</a:t>
            </a:r>
          </a:p>
          <a:p>
            <a:r>
              <a:rPr lang="en-US" dirty="0"/>
              <a:t>  * service[apache2] action start (up to date)</a:t>
            </a:r>
          </a:p>
          <a:p>
            <a:r>
              <a:rPr lang="en-US" dirty="0"/>
              <a:t>  * template[/</a:t>
            </a:r>
            <a:r>
              <a:rPr lang="en-US" dirty="0" err="1"/>
              <a:t>var</a:t>
            </a:r>
            <a:r>
              <a:rPr lang="en-US" dirty="0"/>
              <a:t>/www/html/</a:t>
            </a:r>
            <a:r>
              <a:rPr lang="en-US" dirty="0" err="1"/>
              <a:t>index.html</a:t>
            </a:r>
            <a:r>
              <a:rPr lang="en-US" dirty="0"/>
              <a:t>] action create (up to date)</a:t>
            </a:r>
          </a:p>
          <a:p>
            <a:endParaRPr lang="en-US" dirty="0"/>
          </a:p>
          <a:p>
            <a:r>
              <a:rPr lang="en-US" dirty="0"/>
              <a:t>Running handlers:</a:t>
            </a:r>
          </a:p>
          <a:p>
            <a:r>
              <a:rPr lang="en-US" dirty="0"/>
              <a:t>Running handlers complete</a:t>
            </a:r>
          </a:p>
          <a:p>
            <a:r>
              <a:rPr lang="en-US" dirty="0"/>
              <a:t>Chef Client finished, 0/3 resources updated in 1.403112927 seconds</a:t>
            </a:r>
          </a:p>
        </p:txBody>
      </p:sp>
      <p:sp>
        <p:nvSpPr>
          <p:cNvPr id="3" name="Title 2"/>
          <p:cNvSpPr>
            <a:spLocks noGrp="1"/>
          </p:cNvSpPr>
          <p:nvPr>
            <p:ph type="title"/>
          </p:nvPr>
        </p:nvSpPr>
        <p:spPr/>
        <p:txBody>
          <a:bodyPr/>
          <a:lstStyle/>
          <a:p>
            <a:r>
              <a:rPr lang="en-US" dirty="0" smtClean="0"/>
              <a:t>Verify the changes</a:t>
            </a:r>
            <a:endParaRPr lang="en-US" dirty="0"/>
          </a:p>
        </p:txBody>
      </p:sp>
      <p:sp>
        <p:nvSpPr>
          <p:cNvPr id="4" name="Content Placeholder 3"/>
          <p:cNvSpPr>
            <a:spLocks noGrp="1"/>
          </p:cNvSpPr>
          <p:nvPr>
            <p:ph sz="quarter" idx="12"/>
          </p:nvPr>
        </p:nvSpPr>
        <p:spPr/>
        <p:txBody>
          <a:bodyPr>
            <a:normAutofit fontScale="85000" lnSpcReduction="10000"/>
          </a:bodyPr>
          <a:lstStyle/>
          <a:p>
            <a:r>
              <a:rPr lang="en-US" dirty="0" err="1"/>
              <a:t>sudo</a:t>
            </a:r>
            <a:r>
              <a:rPr lang="en-US" dirty="0"/>
              <a:t> chef-client -z -r "recipe[apache]"</a:t>
            </a:r>
          </a:p>
        </p:txBody>
      </p:sp>
    </p:spTree>
    <p:extLst>
      <p:ext uri="{BB962C8B-B14F-4D97-AF65-F5344CB8AC3E}">
        <p14:creationId xmlns:p14="http://schemas.microsoft.com/office/powerpoint/2010/main" val="2614522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dirty="0"/>
              <a:t>&lt;h1&gt;hello world&lt;/h1&gt;</a:t>
            </a:r>
          </a:p>
        </p:txBody>
      </p:sp>
      <p:sp>
        <p:nvSpPr>
          <p:cNvPr id="3" name="Title 2"/>
          <p:cNvSpPr>
            <a:spLocks noGrp="1"/>
          </p:cNvSpPr>
          <p:nvPr>
            <p:ph type="title"/>
          </p:nvPr>
        </p:nvSpPr>
        <p:spPr/>
        <p:txBody>
          <a:bodyPr/>
          <a:lstStyle/>
          <a:p>
            <a:r>
              <a:rPr lang="en-US" dirty="0" smtClean="0"/>
              <a:t>Verify the changes</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curl http://</a:t>
            </a:r>
            <a:r>
              <a:rPr lang="en-US" dirty="0" err="1"/>
              <a:t>localhost</a:t>
            </a:r>
            <a:endParaRPr lang="en-US" dirty="0"/>
          </a:p>
        </p:txBody>
      </p:sp>
    </p:spTree>
    <p:extLst>
      <p:ext uri="{BB962C8B-B14F-4D97-AF65-F5344CB8AC3E}">
        <p14:creationId xmlns:p14="http://schemas.microsoft.com/office/powerpoint/2010/main" val="3553914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Which version control system do your use?</a:t>
            </a:r>
            <a:endParaRPr lang="en-US" dirty="0"/>
          </a:p>
        </p:txBody>
      </p:sp>
      <p:sp>
        <p:nvSpPr>
          <p:cNvPr id="3" name="Text Placeholder 2"/>
          <p:cNvSpPr>
            <a:spLocks noGrp="1"/>
          </p:cNvSpPr>
          <p:nvPr>
            <p:ph type="body" sz="quarter" idx="10"/>
          </p:nvPr>
        </p:nvSpPr>
        <p:spPr/>
        <p:txBody>
          <a:bodyPr/>
          <a:lstStyle/>
          <a:p>
            <a:r>
              <a:rPr lang="en-US" dirty="0" err="1" smtClean="0">
                <a:latin typeface="Courier New"/>
                <a:cs typeface="Courier New"/>
              </a:rPr>
              <a:t>cp</a:t>
            </a:r>
            <a:r>
              <a:rPr lang="en-US" dirty="0" smtClean="0">
                <a:latin typeface="Courier New"/>
                <a:cs typeface="Courier New"/>
              </a:rPr>
              <a:t> foo </a:t>
            </a:r>
            <a:r>
              <a:rPr lang="en-US" dirty="0" err="1" smtClean="0">
                <a:latin typeface="Courier New"/>
                <a:cs typeface="Courier New"/>
              </a:rPr>
              <a:t>foo.bak</a:t>
            </a:r>
            <a:endParaRPr lang="en-US" dirty="0" smtClean="0">
              <a:latin typeface="Courier New"/>
              <a:cs typeface="Courier New"/>
            </a:endParaRPr>
          </a:p>
          <a:p>
            <a:r>
              <a:rPr lang="en-US" dirty="0" err="1" smtClean="0">
                <a:latin typeface="Courier New"/>
                <a:cs typeface="Courier New"/>
              </a:rPr>
              <a:t>cp</a:t>
            </a:r>
            <a:r>
              <a:rPr lang="en-US" dirty="0" smtClean="0">
                <a:latin typeface="Courier New"/>
                <a:cs typeface="Courier New"/>
              </a:rPr>
              <a:t> foo{,.</a:t>
            </a:r>
            <a:r>
              <a:rPr lang="en-US" dirty="0">
                <a:latin typeface="Courier New"/>
                <a:cs typeface="Courier New"/>
              </a:rPr>
              <a:t>`date +%</a:t>
            </a:r>
            <a:r>
              <a:rPr lang="en-US" dirty="0" err="1">
                <a:latin typeface="Courier New"/>
                <a:cs typeface="Courier New"/>
              </a:rPr>
              <a:t>Y%m%d%H%M</a:t>
            </a:r>
            <a:r>
              <a:rPr lang="en-US" dirty="0">
                <a:latin typeface="Courier New"/>
                <a:cs typeface="Courier New"/>
              </a:rPr>
              <a:t>`</a:t>
            </a:r>
            <a:r>
              <a:rPr lang="en-US" dirty="0" smtClean="0">
                <a:latin typeface="Courier New"/>
                <a:cs typeface="Courier New"/>
              </a:rPr>
              <a:t>}</a:t>
            </a:r>
          </a:p>
          <a:p>
            <a:r>
              <a:rPr lang="en-US" dirty="0" err="1">
                <a:latin typeface="Courier New"/>
                <a:cs typeface="Courier New"/>
              </a:rPr>
              <a:t>cp</a:t>
            </a:r>
            <a:r>
              <a:rPr lang="en-US" dirty="0">
                <a:latin typeface="Courier New"/>
                <a:cs typeface="Courier New"/>
              </a:rPr>
              <a:t> foo{,.`date +%</a:t>
            </a:r>
            <a:r>
              <a:rPr lang="en-US" dirty="0" err="1">
                <a:latin typeface="Courier New"/>
                <a:cs typeface="Courier New"/>
              </a:rPr>
              <a:t>Y%m%d%H%M</a:t>
            </a:r>
            <a:r>
              <a:rPr lang="en-US" dirty="0" smtClean="0">
                <a:latin typeface="Courier New"/>
                <a:cs typeface="Courier New"/>
              </a:rPr>
              <a:t>`-`$USER`}</a:t>
            </a:r>
            <a:endParaRPr lang="en-US" dirty="0">
              <a:latin typeface="Courier New"/>
              <a:cs typeface="Courier New"/>
            </a:endParaRPr>
          </a:p>
        </p:txBody>
      </p:sp>
    </p:spTree>
    <p:extLst>
      <p:ext uri="{BB962C8B-B14F-4D97-AF65-F5344CB8AC3E}">
        <p14:creationId xmlns:p14="http://schemas.microsoft.com/office/powerpoint/2010/main" val="721124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Ensuring desired state</a:t>
            </a:r>
            <a:endParaRPr lang="en-US" dirty="0"/>
          </a:p>
        </p:txBody>
      </p:sp>
      <p:sp>
        <p:nvSpPr>
          <p:cNvPr id="3" name="Subtitle 2"/>
          <p:cNvSpPr>
            <a:spLocks noGrp="1"/>
          </p:cNvSpPr>
          <p:nvPr>
            <p:ph type="subTitle" idx="1"/>
          </p:nvPr>
        </p:nvSpPr>
        <p:spPr/>
        <p:txBody>
          <a:bodyPr/>
          <a:lstStyle/>
          <a:p>
            <a:r>
              <a:rPr lang="en-US" dirty="0" smtClean="0"/>
              <a:t>chef-client and run lists</a:t>
            </a:r>
            <a:endParaRPr lang="en-US" dirty="0"/>
          </a:p>
        </p:txBody>
      </p:sp>
    </p:spTree>
    <p:extLst>
      <p:ext uri="{BB962C8B-B14F-4D97-AF65-F5344CB8AC3E}">
        <p14:creationId xmlns:p14="http://schemas.microsoft.com/office/powerpoint/2010/main" val="1630512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chef-client</a:t>
            </a:r>
            <a:endParaRPr lang="en-US" dirty="0"/>
          </a:p>
        </p:txBody>
      </p:sp>
      <p:sp>
        <p:nvSpPr>
          <p:cNvPr id="5" name="Text Placeholder 4"/>
          <p:cNvSpPr>
            <a:spLocks noGrp="1"/>
          </p:cNvSpPr>
          <p:nvPr>
            <p:ph type="body" sz="quarter" idx="10"/>
          </p:nvPr>
        </p:nvSpPr>
        <p:spPr/>
        <p:txBody>
          <a:bodyPr/>
          <a:lstStyle/>
          <a:p>
            <a:r>
              <a:rPr lang="en-US" dirty="0" smtClean="0"/>
              <a:t>chef-client </a:t>
            </a:r>
            <a:r>
              <a:rPr lang="en-US" dirty="0"/>
              <a:t>is an </a:t>
            </a:r>
            <a:r>
              <a:rPr lang="en-US" dirty="0" smtClean="0"/>
              <a:t>executable</a:t>
            </a:r>
            <a:endParaRPr lang="en-US" dirty="0"/>
          </a:p>
          <a:p>
            <a:pPr lvl="1"/>
            <a:r>
              <a:rPr lang="en-US" dirty="0" smtClean="0"/>
              <a:t>performs all actions required to bring the node into the desired state</a:t>
            </a:r>
          </a:p>
          <a:p>
            <a:pPr lvl="1"/>
            <a:r>
              <a:rPr lang="en-US" dirty="0" smtClean="0"/>
              <a:t>typically run on a regular basis</a:t>
            </a:r>
          </a:p>
          <a:p>
            <a:pPr lvl="2"/>
            <a:r>
              <a:rPr lang="en-US" dirty="0" smtClean="0"/>
              <a:t>daemon</a:t>
            </a:r>
          </a:p>
          <a:p>
            <a:pPr lvl="2"/>
            <a:r>
              <a:rPr lang="en-US" dirty="0" err="1" smtClean="0"/>
              <a:t>cron</a:t>
            </a:r>
            <a:endParaRPr lang="en-US" dirty="0" smtClean="0"/>
          </a:p>
          <a:p>
            <a:pPr lvl="2"/>
            <a:r>
              <a:rPr lang="en-US" dirty="0" smtClean="0"/>
              <a:t>Windows service</a:t>
            </a:r>
            <a:endParaRPr lang="en-US" dirty="0"/>
          </a:p>
          <a:p>
            <a:r>
              <a:rPr lang="en-US" dirty="0" smtClean="0"/>
              <a:t>Included </a:t>
            </a:r>
            <a:r>
              <a:rPr lang="en-US" dirty="0"/>
              <a:t>with </a:t>
            </a:r>
            <a:r>
              <a:rPr lang="en-US" dirty="0" err="1" smtClean="0"/>
              <a:t>ChefDK</a:t>
            </a:r>
            <a:endParaRPr lang="en-US" dirty="0"/>
          </a:p>
        </p:txBody>
      </p:sp>
    </p:spTree>
    <p:extLst>
      <p:ext uri="{BB962C8B-B14F-4D97-AF65-F5344CB8AC3E}">
        <p14:creationId xmlns:p14="http://schemas.microsoft.com/office/powerpoint/2010/main" val="1133420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chef-client modes</a:t>
            </a:r>
            <a:endParaRPr lang="en-US" dirty="0"/>
          </a:p>
        </p:txBody>
      </p:sp>
      <p:sp>
        <p:nvSpPr>
          <p:cNvPr id="3" name="Text Placeholder 2"/>
          <p:cNvSpPr>
            <a:spLocks noGrp="1"/>
          </p:cNvSpPr>
          <p:nvPr>
            <p:ph type="body" sz="quarter" idx="10"/>
          </p:nvPr>
        </p:nvSpPr>
        <p:spPr/>
        <p:txBody>
          <a:bodyPr/>
          <a:lstStyle/>
          <a:p>
            <a:r>
              <a:rPr lang="en-US" dirty="0" smtClean="0"/>
              <a:t>In conjunction with a Chef Server</a:t>
            </a:r>
          </a:p>
          <a:p>
            <a:r>
              <a:rPr lang="en-US" dirty="0" smtClean="0"/>
              <a:t>Local mode (no Chef Server)</a:t>
            </a:r>
            <a:endParaRPr lang="en-US" dirty="0"/>
          </a:p>
        </p:txBody>
      </p:sp>
    </p:spTree>
    <p:extLst>
      <p:ext uri="{BB962C8B-B14F-4D97-AF65-F5344CB8AC3E}">
        <p14:creationId xmlns:p14="http://schemas.microsoft.com/office/powerpoint/2010/main" val="2192498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chef-client privileges</a:t>
            </a:r>
            <a:endParaRPr lang="en-US" dirty="0"/>
          </a:p>
        </p:txBody>
      </p:sp>
      <p:sp>
        <p:nvSpPr>
          <p:cNvPr id="3" name="Text Placeholder 2"/>
          <p:cNvSpPr>
            <a:spLocks noGrp="1"/>
          </p:cNvSpPr>
          <p:nvPr>
            <p:ph type="body" sz="quarter" idx="10"/>
          </p:nvPr>
        </p:nvSpPr>
        <p:spPr/>
        <p:txBody>
          <a:bodyPr/>
          <a:lstStyle/>
          <a:p>
            <a:r>
              <a:rPr lang="en-US" dirty="0" smtClean="0"/>
              <a:t>Usually run with elevated privileges</a:t>
            </a:r>
          </a:p>
          <a:p>
            <a:pPr lvl="1"/>
            <a:r>
              <a:rPr lang="en-US" dirty="0" smtClean="0"/>
              <a:t>root</a:t>
            </a:r>
          </a:p>
          <a:p>
            <a:pPr lvl="1"/>
            <a:r>
              <a:rPr lang="en-US" dirty="0" err="1" smtClean="0"/>
              <a:t>sudo</a:t>
            </a:r>
            <a:endParaRPr lang="en-US" dirty="0" smtClean="0"/>
          </a:p>
          <a:p>
            <a:pPr lvl="1"/>
            <a:r>
              <a:rPr lang="en-US" dirty="0" smtClean="0"/>
              <a:t>Administrator</a:t>
            </a:r>
          </a:p>
          <a:p>
            <a:r>
              <a:rPr lang="en-US" dirty="0" smtClean="0"/>
              <a:t>Can run as a normal user</a:t>
            </a:r>
            <a:endParaRPr lang="en-US" dirty="0"/>
          </a:p>
        </p:txBody>
      </p:sp>
    </p:spTree>
    <p:extLst>
      <p:ext uri="{BB962C8B-B14F-4D97-AF65-F5344CB8AC3E}">
        <p14:creationId xmlns:p14="http://schemas.microsoft.com/office/powerpoint/2010/main" val="2606221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Desired State</a:t>
            </a:r>
            <a:endParaRPr lang="en-US" dirty="0"/>
          </a:p>
        </p:txBody>
      </p:sp>
      <p:sp>
        <p:nvSpPr>
          <p:cNvPr id="3" name="Text Placeholder 2"/>
          <p:cNvSpPr>
            <a:spLocks noGrp="1"/>
          </p:cNvSpPr>
          <p:nvPr>
            <p:ph type="body" sz="quarter" idx="10"/>
          </p:nvPr>
        </p:nvSpPr>
        <p:spPr/>
        <p:txBody>
          <a:bodyPr/>
          <a:lstStyle/>
          <a:p>
            <a:r>
              <a:rPr lang="en-US" dirty="0" smtClean="0"/>
              <a:t>Policies describe the desired state</a:t>
            </a:r>
          </a:p>
          <a:p>
            <a:r>
              <a:rPr lang="en-US" dirty="0" smtClean="0"/>
              <a:t>Each node can follow a sub-set of policies</a:t>
            </a:r>
          </a:p>
          <a:p>
            <a:r>
              <a:rPr lang="en-US" dirty="0" smtClean="0"/>
              <a:t>The policies for each node are stored in a run list</a:t>
            </a:r>
            <a:endParaRPr lang="en-US" dirty="0"/>
          </a:p>
        </p:txBody>
      </p:sp>
    </p:spTree>
    <p:extLst>
      <p:ext uri="{BB962C8B-B14F-4D97-AF65-F5344CB8AC3E}">
        <p14:creationId xmlns:p14="http://schemas.microsoft.com/office/powerpoint/2010/main" val="4242228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 List</a:t>
            </a:r>
            <a:endParaRPr lang="en-US" dirty="0"/>
          </a:p>
        </p:txBody>
      </p:sp>
      <p:pic>
        <p:nvPicPr>
          <p:cNvPr id="9" name="Picture 8"/>
          <p:cNvPicPr>
            <a:picLocks noChangeAspect="1"/>
          </p:cNvPicPr>
          <p:nvPr/>
        </p:nvPicPr>
        <p:blipFill>
          <a:blip r:embed="rId2"/>
          <a:stretch>
            <a:fillRect/>
          </a:stretch>
        </p:blipFill>
        <p:spPr>
          <a:xfrm>
            <a:off x="9458325" y="1155700"/>
            <a:ext cx="1371600" cy="1371600"/>
          </a:xfrm>
          <a:prstGeom prst="rect">
            <a:avLst/>
          </a:prstGeom>
        </p:spPr>
      </p:pic>
      <p:pic>
        <p:nvPicPr>
          <p:cNvPr id="10" name="Picture 9"/>
          <p:cNvPicPr>
            <a:picLocks noChangeAspect="1"/>
          </p:cNvPicPr>
          <p:nvPr/>
        </p:nvPicPr>
        <p:blipFill>
          <a:blip r:embed="rId3"/>
          <a:stretch>
            <a:fillRect/>
          </a:stretch>
        </p:blipFill>
        <p:spPr>
          <a:xfrm>
            <a:off x="9410700" y="4997450"/>
            <a:ext cx="1371600" cy="1371600"/>
          </a:xfrm>
          <a:prstGeom prst="rect">
            <a:avLst/>
          </a:prstGeom>
        </p:spPr>
      </p:pic>
      <p:pic>
        <p:nvPicPr>
          <p:cNvPr id="11" name="Picture 10"/>
          <p:cNvPicPr>
            <a:picLocks noChangeAspect="1"/>
          </p:cNvPicPr>
          <p:nvPr/>
        </p:nvPicPr>
        <p:blipFill>
          <a:blip r:embed="rId4"/>
          <a:stretch>
            <a:fillRect/>
          </a:stretch>
        </p:blipFill>
        <p:spPr>
          <a:xfrm>
            <a:off x="441325" y="1108075"/>
            <a:ext cx="1371600" cy="1371600"/>
          </a:xfrm>
          <a:prstGeom prst="rect">
            <a:avLst/>
          </a:prstGeom>
        </p:spPr>
      </p:pic>
      <p:pic>
        <p:nvPicPr>
          <p:cNvPr id="12" name="Picture 11"/>
          <p:cNvPicPr>
            <a:picLocks noChangeAspect="1"/>
          </p:cNvPicPr>
          <p:nvPr/>
        </p:nvPicPr>
        <p:blipFill>
          <a:blip r:embed="rId5"/>
          <a:stretch>
            <a:fillRect/>
          </a:stretch>
        </p:blipFill>
        <p:spPr>
          <a:xfrm>
            <a:off x="1695450" y="1108075"/>
            <a:ext cx="1371600" cy="1371600"/>
          </a:xfrm>
          <a:prstGeom prst="rect">
            <a:avLst/>
          </a:prstGeom>
        </p:spPr>
      </p:pic>
      <p:pic>
        <p:nvPicPr>
          <p:cNvPr id="17" name="Picture 16"/>
          <p:cNvPicPr>
            <a:picLocks noChangeAspect="1"/>
          </p:cNvPicPr>
          <p:nvPr/>
        </p:nvPicPr>
        <p:blipFill>
          <a:blip r:embed="rId4"/>
          <a:stretch>
            <a:fillRect/>
          </a:stretch>
        </p:blipFill>
        <p:spPr>
          <a:xfrm>
            <a:off x="466725" y="3086100"/>
            <a:ext cx="1371600" cy="1371600"/>
          </a:xfrm>
          <a:prstGeom prst="rect">
            <a:avLst/>
          </a:prstGeom>
        </p:spPr>
      </p:pic>
      <p:pic>
        <p:nvPicPr>
          <p:cNvPr id="18" name="Picture 17"/>
          <p:cNvPicPr>
            <a:picLocks noChangeAspect="1"/>
          </p:cNvPicPr>
          <p:nvPr/>
        </p:nvPicPr>
        <p:blipFill>
          <a:blip r:embed="rId5"/>
          <a:stretch>
            <a:fillRect/>
          </a:stretch>
        </p:blipFill>
        <p:spPr>
          <a:xfrm>
            <a:off x="1720850" y="3086100"/>
            <a:ext cx="1371600" cy="1371600"/>
          </a:xfrm>
          <a:prstGeom prst="rect">
            <a:avLst/>
          </a:prstGeom>
        </p:spPr>
      </p:pic>
      <p:pic>
        <p:nvPicPr>
          <p:cNvPr id="19" name="Picture 18"/>
          <p:cNvPicPr>
            <a:picLocks noChangeAspect="1"/>
          </p:cNvPicPr>
          <p:nvPr/>
        </p:nvPicPr>
        <p:blipFill>
          <a:blip r:embed="rId4"/>
          <a:stretch>
            <a:fillRect/>
          </a:stretch>
        </p:blipFill>
        <p:spPr>
          <a:xfrm>
            <a:off x="593725" y="4975225"/>
            <a:ext cx="1371600" cy="1371600"/>
          </a:xfrm>
          <a:prstGeom prst="rect">
            <a:avLst/>
          </a:prstGeom>
        </p:spPr>
      </p:pic>
      <p:pic>
        <p:nvPicPr>
          <p:cNvPr id="20" name="Picture 19"/>
          <p:cNvPicPr>
            <a:picLocks noChangeAspect="1"/>
          </p:cNvPicPr>
          <p:nvPr/>
        </p:nvPicPr>
        <p:blipFill>
          <a:blip r:embed="rId5"/>
          <a:stretch>
            <a:fillRect/>
          </a:stretch>
        </p:blipFill>
        <p:spPr>
          <a:xfrm>
            <a:off x="1847850" y="4975225"/>
            <a:ext cx="1371600" cy="1371600"/>
          </a:xfrm>
          <a:prstGeom prst="rect">
            <a:avLst/>
          </a:prstGeom>
        </p:spPr>
      </p:pic>
      <p:pic>
        <p:nvPicPr>
          <p:cNvPr id="22" name="Picture 21"/>
          <p:cNvPicPr>
            <a:picLocks noChangeAspect="1"/>
          </p:cNvPicPr>
          <p:nvPr/>
        </p:nvPicPr>
        <p:blipFill>
          <a:blip r:embed="rId2"/>
          <a:stretch>
            <a:fillRect/>
          </a:stretch>
        </p:blipFill>
        <p:spPr>
          <a:xfrm>
            <a:off x="9420225" y="3101975"/>
            <a:ext cx="1371600" cy="1371600"/>
          </a:xfrm>
          <a:prstGeom prst="rect">
            <a:avLst/>
          </a:prstGeom>
        </p:spPr>
      </p:pic>
      <p:sp>
        <p:nvSpPr>
          <p:cNvPr id="23" name="TextBox 22"/>
          <p:cNvSpPr txBox="1"/>
          <p:nvPr/>
        </p:nvSpPr>
        <p:spPr>
          <a:xfrm>
            <a:off x="1571625" y="2476500"/>
            <a:ext cx="191639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ntp</a:t>
            </a:r>
            <a:r>
              <a:rPr lang="en-US" sz="2400" dirty="0" smtClean="0">
                <a:solidFill>
                  <a:schemeClr val="accent3">
                    <a:lumMod val="50000"/>
                  </a:schemeClr>
                </a:solidFill>
              </a:rPr>
              <a:t>  cookbook</a:t>
            </a:r>
          </a:p>
        </p:txBody>
      </p:sp>
      <p:sp>
        <p:nvSpPr>
          <p:cNvPr id="24" name="TextBox 23"/>
          <p:cNvSpPr txBox="1"/>
          <p:nvPr/>
        </p:nvSpPr>
        <p:spPr>
          <a:xfrm>
            <a:off x="1724025" y="4502150"/>
            <a:ext cx="2155638" cy="369332"/>
          </a:xfrm>
          <a:prstGeom prst="rect">
            <a:avLst/>
          </a:prstGeom>
          <a:noFill/>
        </p:spPr>
        <p:txBody>
          <a:bodyPr wrap="none" lIns="0" tIns="0" rIns="0" bIns="0" rtlCol="0">
            <a:spAutoFit/>
          </a:bodyPr>
          <a:lstStyle/>
          <a:p>
            <a:r>
              <a:rPr lang="en-US" sz="2400" dirty="0" smtClean="0">
                <a:solidFill>
                  <a:schemeClr val="accent3">
                    <a:lumMod val="50000"/>
                  </a:schemeClr>
                </a:solidFill>
              </a:rPr>
              <a:t>users cookbook</a:t>
            </a:r>
          </a:p>
        </p:txBody>
      </p:sp>
      <p:sp>
        <p:nvSpPr>
          <p:cNvPr id="25" name="TextBox 24"/>
          <p:cNvSpPr txBox="1"/>
          <p:nvPr/>
        </p:nvSpPr>
        <p:spPr>
          <a:xfrm>
            <a:off x="1733550" y="6369050"/>
            <a:ext cx="220673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mysql</a:t>
            </a:r>
            <a:r>
              <a:rPr lang="en-US" sz="2400" dirty="0" smtClean="0">
                <a:solidFill>
                  <a:schemeClr val="accent3">
                    <a:lumMod val="50000"/>
                  </a:schemeClr>
                </a:solidFill>
              </a:rPr>
              <a:t> cookbook</a:t>
            </a:r>
          </a:p>
        </p:txBody>
      </p:sp>
    </p:spTree>
    <p:extLst>
      <p:ext uri="{BB962C8B-B14F-4D97-AF65-F5344CB8AC3E}">
        <p14:creationId xmlns:p14="http://schemas.microsoft.com/office/powerpoint/2010/main" val="4243598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 List</a:t>
            </a:r>
            <a:endParaRPr lang="en-US" dirty="0"/>
          </a:p>
        </p:txBody>
      </p:sp>
      <p:pic>
        <p:nvPicPr>
          <p:cNvPr id="8" name="Picture 7"/>
          <p:cNvPicPr>
            <a:picLocks noChangeAspect="1"/>
          </p:cNvPicPr>
          <p:nvPr/>
        </p:nvPicPr>
        <p:blipFill>
          <a:blip r:embed="rId2"/>
          <a:stretch>
            <a:fillRect/>
          </a:stretch>
        </p:blipFill>
        <p:spPr>
          <a:xfrm>
            <a:off x="5362575" y="1108075"/>
            <a:ext cx="1371600" cy="1371600"/>
          </a:xfrm>
          <a:prstGeom prst="rect">
            <a:avLst/>
          </a:prstGeom>
        </p:spPr>
      </p:pic>
      <p:pic>
        <p:nvPicPr>
          <p:cNvPr id="10" name="Picture 9"/>
          <p:cNvPicPr>
            <a:picLocks noChangeAspect="1"/>
          </p:cNvPicPr>
          <p:nvPr/>
        </p:nvPicPr>
        <p:blipFill>
          <a:blip r:embed="rId3"/>
          <a:stretch>
            <a:fillRect/>
          </a:stretch>
        </p:blipFill>
        <p:spPr>
          <a:xfrm>
            <a:off x="9410700" y="4997450"/>
            <a:ext cx="1371600" cy="1371600"/>
          </a:xfrm>
          <a:prstGeom prst="rect">
            <a:avLst/>
          </a:prstGeom>
        </p:spPr>
      </p:pic>
      <p:pic>
        <p:nvPicPr>
          <p:cNvPr id="11" name="Picture 10"/>
          <p:cNvPicPr>
            <a:picLocks noChangeAspect="1"/>
          </p:cNvPicPr>
          <p:nvPr/>
        </p:nvPicPr>
        <p:blipFill>
          <a:blip r:embed="rId4"/>
          <a:stretch>
            <a:fillRect/>
          </a:stretch>
        </p:blipFill>
        <p:spPr>
          <a:xfrm>
            <a:off x="441325" y="1108075"/>
            <a:ext cx="1371600" cy="1371600"/>
          </a:xfrm>
          <a:prstGeom prst="rect">
            <a:avLst/>
          </a:prstGeom>
        </p:spPr>
      </p:pic>
      <p:pic>
        <p:nvPicPr>
          <p:cNvPr id="12" name="Picture 11"/>
          <p:cNvPicPr>
            <a:picLocks noChangeAspect="1"/>
          </p:cNvPicPr>
          <p:nvPr/>
        </p:nvPicPr>
        <p:blipFill>
          <a:blip r:embed="rId5"/>
          <a:stretch>
            <a:fillRect/>
          </a:stretch>
        </p:blipFill>
        <p:spPr>
          <a:xfrm>
            <a:off x="1695450" y="1108075"/>
            <a:ext cx="1371600" cy="1371600"/>
          </a:xfrm>
          <a:prstGeom prst="rect">
            <a:avLst/>
          </a:prstGeom>
        </p:spPr>
      </p:pic>
      <p:pic>
        <p:nvPicPr>
          <p:cNvPr id="17" name="Picture 16"/>
          <p:cNvPicPr>
            <a:picLocks noChangeAspect="1"/>
          </p:cNvPicPr>
          <p:nvPr/>
        </p:nvPicPr>
        <p:blipFill>
          <a:blip r:embed="rId4"/>
          <a:stretch>
            <a:fillRect/>
          </a:stretch>
        </p:blipFill>
        <p:spPr>
          <a:xfrm>
            <a:off x="466725" y="3086100"/>
            <a:ext cx="1371600" cy="1371600"/>
          </a:xfrm>
          <a:prstGeom prst="rect">
            <a:avLst/>
          </a:prstGeom>
        </p:spPr>
      </p:pic>
      <p:pic>
        <p:nvPicPr>
          <p:cNvPr id="18" name="Picture 17"/>
          <p:cNvPicPr>
            <a:picLocks noChangeAspect="1"/>
          </p:cNvPicPr>
          <p:nvPr/>
        </p:nvPicPr>
        <p:blipFill>
          <a:blip r:embed="rId5"/>
          <a:stretch>
            <a:fillRect/>
          </a:stretch>
        </p:blipFill>
        <p:spPr>
          <a:xfrm>
            <a:off x="1720850" y="3086100"/>
            <a:ext cx="1371600" cy="1371600"/>
          </a:xfrm>
          <a:prstGeom prst="rect">
            <a:avLst/>
          </a:prstGeom>
        </p:spPr>
      </p:pic>
      <p:pic>
        <p:nvPicPr>
          <p:cNvPr id="19" name="Picture 18"/>
          <p:cNvPicPr>
            <a:picLocks noChangeAspect="1"/>
          </p:cNvPicPr>
          <p:nvPr/>
        </p:nvPicPr>
        <p:blipFill>
          <a:blip r:embed="rId4"/>
          <a:stretch>
            <a:fillRect/>
          </a:stretch>
        </p:blipFill>
        <p:spPr>
          <a:xfrm>
            <a:off x="593725" y="4975225"/>
            <a:ext cx="1371600" cy="1371600"/>
          </a:xfrm>
          <a:prstGeom prst="rect">
            <a:avLst/>
          </a:prstGeom>
        </p:spPr>
      </p:pic>
      <p:pic>
        <p:nvPicPr>
          <p:cNvPr id="20" name="Picture 19"/>
          <p:cNvPicPr>
            <a:picLocks noChangeAspect="1"/>
          </p:cNvPicPr>
          <p:nvPr/>
        </p:nvPicPr>
        <p:blipFill>
          <a:blip r:embed="rId5"/>
          <a:stretch>
            <a:fillRect/>
          </a:stretch>
        </p:blipFill>
        <p:spPr>
          <a:xfrm>
            <a:off x="1847850" y="4975225"/>
            <a:ext cx="1371600" cy="1371600"/>
          </a:xfrm>
          <a:prstGeom prst="rect">
            <a:avLst/>
          </a:prstGeom>
        </p:spPr>
      </p:pic>
      <p:pic>
        <p:nvPicPr>
          <p:cNvPr id="22" name="Picture 21"/>
          <p:cNvPicPr>
            <a:picLocks noChangeAspect="1"/>
          </p:cNvPicPr>
          <p:nvPr/>
        </p:nvPicPr>
        <p:blipFill>
          <a:blip r:embed="rId6"/>
          <a:stretch>
            <a:fillRect/>
          </a:stretch>
        </p:blipFill>
        <p:spPr>
          <a:xfrm>
            <a:off x="9420225" y="3101975"/>
            <a:ext cx="1371600" cy="1371600"/>
          </a:xfrm>
          <a:prstGeom prst="rect">
            <a:avLst/>
          </a:prstGeom>
        </p:spPr>
      </p:pic>
      <p:sp>
        <p:nvSpPr>
          <p:cNvPr id="23" name="TextBox 22"/>
          <p:cNvSpPr txBox="1"/>
          <p:nvPr/>
        </p:nvSpPr>
        <p:spPr>
          <a:xfrm>
            <a:off x="1571625" y="2476500"/>
            <a:ext cx="191639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ntp</a:t>
            </a:r>
            <a:r>
              <a:rPr lang="en-US" sz="2400" dirty="0" smtClean="0">
                <a:solidFill>
                  <a:schemeClr val="accent3">
                    <a:lumMod val="50000"/>
                  </a:schemeClr>
                </a:solidFill>
              </a:rPr>
              <a:t>  cookbook</a:t>
            </a:r>
          </a:p>
        </p:txBody>
      </p:sp>
      <p:sp>
        <p:nvSpPr>
          <p:cNvPr id="24" name="TextBox 23"/>
          <p:cNvSpPr txBox="1"/>
          <p:nvPr/>
        </p:nvSpPr>
        <p:spPr>
          <a:xfrm>
            <a:off x="1724025" y="4502150"/>
            <a:ext cx="2155638" cy="369332"/>
          </a:xfrm>
          <a:prstGeom prst="rect">
            <a:avLst/>
          </a:prstGeom>
          <a:noFill/>
        </p:spPr>
        <p:txBody>
          <a:bodyPr wrap="none" lIns="0" tIns="0" rIns="0" bIns="0" rtlCol="0">
            <a:spAutoFit/>
          </a:bodyPr>
          <a:lstStyle/>
          <a:p>
            <a:r>
              <a:rPr lang="en-US" sz="2400" dirty="0" smtClean="0">
                <a:solidFill>
                  <a:schemeClr val="accent3">
                    <a:lumMod val="50000"/>
                  </a:schemeClr>
                </a:solidFill>
              </a:rPr>
              <a:t>users cookbook</a:t>
            </a:r>
          </a:p>
        </p:txBody>
      </p:sp>
      <p:sp>
        <p:nvSpPr>
          <p:cNvPr id="25" name="TextBox 24"/>
          <p:cNvSpPr txBox="1"/>
          <p:nvPr/>
        </p:nvSpPr>
        <p:spPr>
          <a:xfrm>
            <a:off x="1733550" y="6369050"/>
            <a:ext cx="220673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mysql</a:t>
            </a:r>
            <a:r>
              <a:rPr lang="en-US" sz="2400" dirty="0" smtClean="0">
                <a:solidFill>
                  <a:schemeClr val="accent3">
                    <a:lumMod val="50000"/>
                  </a:schemeClr>
                </a:solidFill>
              </a:rPr>
              <a:t> cookbook</a:t>
            </a:r>
          </a:p>
        </p:txBody>
      </p:sp>
      <p:sp>
        <p:nvSpPr>
          <p:cNvPr id="26" name="TextBox 25"/>
          <p:cNvSpPr txBox="1"/>
          <p:nvPr/>
        </p:nvSpPr>
        <p:spPr>
          <a:xfrm>
            <a:off x="6635750" y="1111250"/>
            <a:ext cx="2326659" cy="738664"/>
          </a:xfrm>
          <a:prstGeom prst="rect">
            <a:avLst/>
          </a:prstGeom>
          <a:noFill/>
        </p:spPr>
        <p:txBody>
          <a:bodyPr wrap="none" lIns="0" tIns="0" rIns="0" bIns="0" rtlCol="0">
            <a:spAutoFit/>
          </a:bodyPr>
          <a:lstStyle/>
          <a:p>
            <a:r>
              <a:rPr lang="en-US" sz="2400" dirty="0" smtClean="0">
                <a:solidFill>
                  <a:schemeClr val="accent3">
                    <a:lumMod val="50000"/>
                  </a:schemeClr>
                </a:solidFill>
              </a:rPr>
              <a:t>recipe[</a:t>
            </a:r>
            <a:r>
              <a:rPr lang="en-US" sz="2400" dirty="0" err="1" smtClean="0">
                <a:solidFill>
                  <a:schemeClr val="accent3">
                    <a:lumMod val="50000"/>
                  </a:schemeClr>
                </a:solidFill>
              </a:rPr>
              <a:t>ntp</a:t>
            </a:r>
            <a:r>
              <a:rPr lang="en-US" sz="2400" dirty="0" smtClean="0">
                <a:solidFill>
                  <a:schemeClr val="accent3">
                    <a:lumMod val="50000"/>
                  </a:schemeClr>
                </a:solidFill>
              </a:rPr>
              <a:t>::client]</a:t>
            </a:r>
          </a:p>
          <a:p>
            <a:r>
              <a:rPr lang="en-US" sz="2400" dirty="0" smtClean="0">
                <a:solidFill>
                  <a:schemeClr val="accent3">
                    <a:lumMod val="50000"/>
                  </a:schemeClr>
                </a:solidFill>
              </a:rPr>
              <a:t>recipe[users]</a:t>
            </a:r>
          </a:p>
        </p:txBody>
      </p:sp>
      <p:cxnSp>
        <p:nvCxnSpPr>
          <p:cNvPr id="30" name="Straight Arrow Connector 29"/>
          <p:cNvCxnSpPr>
            <a:stCxn id="12" idx="3"/>
            <a:endCxn id="8" idx="1"/>
          </p:cNvCxnSpPr>
          <p:nvPr/>
        </p:nvCxnSpPr>
        <p:spPr>
          <a:xfrm>
            <a:off x="3067050" y="1793875"/>
            <a:ext cx="229552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stCxn id="18" idx="3"/>
            <a:endCxn id="8" idx="1"/>
          </p:cNvCxnSpPr>
          <p:nvPr/>
        </p:nvCxnSpPr>
        <p:spPr>
          <a:xfrm flipV="1">
            <a:off x="3092450" y="1793875"/>
            <a:ext cx="2270125" cy="197802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29" name="Picture 28"/>
          <p:cNvPicPr>
            <a:picLocks noChangeAspect="1"/>
          </p:cNvPicPr>
          <p:nvPr/>
        </p:nvPicPr>
        <p:blipFill>
          <a:blip r:embed="rId6"/>
          <a:stretch>
            <a:fillRect/>
          </a:stretch>
        </p:blipFill>
        <p:spPr>
          <a:xfrm>
            <a:off x="9458325" y="1155700"/>
            <a:ext cx="1371600" cy="1371600"/>
          </a:xfrm>
          <a:prstGeom prst="rect">
            <a:avLst/>
          </a:prstGeom>
        </p:spPr>
      </p:pic>
    </p:spTree>
    <p:extLst>
      <p:ext uri="{BB962C8B-B14F-4D97-AF65-F5344CB8AC3E}">
        <p14:creationId xmlns:p14="http://schemas.microsoft.com/office/powerpoint/2010/main" val="1975045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 List</a:t>
            </a:r>
            <a:endParaRPr lang="en-US" dirty="0"/>
          </a:p>
        </p:txBody>
      </p:sp>
      <p:pic>
        <p:nvPicPr>
          <p:cNvPr id="7" name="Picture 6"/>
          <p:cNvPicPr>
            <a:picLocks noChangeAspect="1"/>
          </p:cNvPicPr>
          <p:nvPr/>
        </p:nvPicPr>
        <p:blipFill>
          <a:blip r:embed="rId2"/>
          <a:stretch>
            <a:fillRect/>
          </a:stretch>
        </p:blipFill>
        <p:spPr>
          <a:xfrm>
            <a:off x="5346700" y="3076575"/>
            <a:ext cx="1371600" cy="1371600"/>
          </a:xfrm>
          <a:prstGeom prst="rect">
            <a:avLst/>
          </a:prstGeom>
        </p:spPr>
      </p:pic>
      <p:pic>
        <p:nvPicPr>
          <p:cNvPr id="8" name="Picture 7"/>
          <p:cNvPicPr>
            <a:picLocks noChangeAspect="1"/>
          </p:cNvPicPr>
          <p:nvPr/>
        </p:nvPicPr>
        <p:blipFill>
          <a:blip r:embed="rId2"/>
          <a:stretch>
            <a:fillRect/>
          </a:stretch>
        </p:blipFill>
        <p:spPr>
          <a:xfrm>
            <a:off x="5362575" y="1108075"/>
            <a:ext cx="1371600" cy="1371600"/>
          </a:xfrm>
          <a:prstGeom prst="rect">
            <a:avLst/>
          </a:prstGeom>
        </p:spPr>
      </p:pic>
      <p:pic>
        <p:nvPicPr>
          <p:cNvPr id="10" name="Picture 9"/>
          <p:cNvPicPr>
            <a:picLocks noChangeAspect="1"/>
          </p:cNvPicPr>
          <p:nvPr/>
        </p:nvPicPr>
        <p:blipFill>
          <a:blip r:embed="rId3"/>
          <a:stretch>
            <a:fillRect/>
          </a:stretch>
        </p:blipFill>
        <p:spPr>
          <a:xfrm>
            <a:off x="9410700" y="4997450"/>
            <a:ext cx="1371600" cy="1371600"/>
          </a:xfrm>
          <a:prstGeom prst="rect">
            <a:avLst/>
          </a:prstGeom>
        </p:spPr>
      </p:pic>
      <p:pic>
        <p:nvPicPr>
          <p:cNvPr id="11" name="Picture 10"/>
          <p:cNvPicPr>
            <a:picLocks noChangeAspect="1"/>
          </p:cNvPicPr>
          <p:nvPr/>
        </p:nvPicPr>
        <p:blipFill>
          <a:blip r:embed="rId4"/>
          <a:stretch>
            <a:fillRect/>
          </a:stretch>
        </p:blipFill>
        <p:spPr>
          <a:xfrm>
            <a:off x="441325" y="1108075"/>
            <a:ext cx="1371600" cy="1371600"/>
          </a:xfrm>
          <a:prstGeom prst="rect">
            <a:avLst/>
          </a:prstGeom>
        </p:spPr>
      </p:pic>
      <p:pic>
        <p:nvPicPr>
          <p:cNvPr id="12" name="Picture 11"/>
          <p:cNvPicPr>
            <a:picLocks noChangeAspect="1"/>
          </p:cNvPicPr>
          <p:nvPr/>
        </p:nvPicPr>
        <p:blipFill>
          <a:blip r:embed="rId5"/>
          <a:stretch>
            <a:fillRect/>
          </a:stretch>
        </p:blipFill>
        <p:spPr>
          <a:xfrm>
            <a:off x="1695450" y="1108075"/>
            <a:ext cx="1371600" cy="1371600"/>
          </a:xfrm>
          <a:prstGeom prst="rect">
            <a:avLst/>
          </a:prstGeom>
        </p:spPr>
      </p:pic>
      <p:pic>
        <p:nvPicPr>
          <p:cNvPr id="17" name="Picture 16"/>
          <p:cNvPicPr>
            <a:picLocks noChangeAspect="1"/>
          </p:cNvPicPr>
          <p:nvPr/>
        </p:nvPicPr>
        <p:blipFill>
          <a:blip r:embed="rId4"/>
          <a:stretch>
            <a:fillRect/>
          </a:stretch>
        </p:blipFill>
        <p:spPr>
          <a:xfrm>
            <a:off x="466725" y="3086100"/>
            <a:ext cx="1371600" cy="1371600"/>
          </a:xfrm>
          <a:prstGeom prst="rect">
            <a:avLst/>
          </a:prstGeom>
        </p:spPr>
      </p:pic>
      <p:pic>
        <p:nvPicPr>
          <p:cNvPr id="18" name="Picture 17"/>
          <p:cNvPicPr>
            <a:picLocks noChangeAspect="1"/>
          </p:cNvPicPr>
          <p:nvPr/>
        </p:nvPicPr>
        <p:blipFill>
          <a:blip r:embed="rId5"/>
          <a:stretch>
            <a:fillRect/>
          </a:stretch>
        </p:blipFill>
        <p:spPr>
          <a:xfrm>
            <a:off x="1720850" y="3086100"/>
            <a:ext cx="1371600" cy="1371600"/>
          </a:xfrm>
          <a:prstGeom prst="rect">
            <a:avLst/>
          </a:prstGeom>
        </p:spPr>
      </p:pic>
      <p:pic>
        <p:nvPicPr>
          <p:cNvPr id="19" name="Picture 18"/>
          <p:cNvPicPr>
            <a:picLocks noChangeAspect="1"/>
          </p:cNvPicPr>
          <p:nvPr/>
        </p:nvPicPr>
        <p:blipFill>
          <a:blip r:embed="rId4"/>
          <a:stretch>
            <a:fillRect/>
          </a:stretch>
        </p:blipFill>
        <p:spPr>
          <a:xfrm>
            <a:off x="593725" y="4975225"/>
            <a:ext cx="1371600" cy="1371600"/>
          </a:xfrm>
          <a:prstGeom prst="rect">
            <a:avLst/>
          </a:prstGeom>
        </p:spPr>
      </p:pic>
      <p:pic>
        <p:nvPicPr>
          <p:cNvPr id="20" name="Picture 19"/>
          <p:cNvPicPr>
            <a:picLocks noChangeAspect="1"/>
          </p:cNvPicPr>
          <p:nvPr/>
        </p:nvPicPr>
        <p:blipFill>
          <a:blip r:embed="rId5"/>
          <a:stretch>
            <a:fillRect/>
          </a:stretch>
        </p:blipFill>
        <p:spPr>
          <a:xfrm>
            <a:off x="1847850" y="4975225"/>
            <a:ext cx="1371600" cy="1371600"/>
          </a:xfrm>
          <a:prstGeom prst="rect">
            <a:avLst/>
          </a:prstGeom>
        </p:spPr>
      </p:pic>
      <p:pic>
        <p:nvPicPr>
          <p:cNvPr id="22" name="Picture 21"/>
          <p:cNvPicPr>
            <a:picLocks noChangeAspect="1"/>
          </p:cNvPicPr>
          <p:nvPr/>
        </p:nvPicPr>
        <p:blipFill>
          <a:blip r:embed="rId6"/>
          <a:stretch>
            <a:fillRect/>
          </a:stretch>
        </p:blipFill>
        <p:spPr>
          <a:xfrm>
            <a:off x="9420225" y="3101975"/>
            <a:ext cx="1371600" cy="1371600"/>
          </a:xfrm>
          <a:prstGeom prst="rect">
            <a:avLst/>
          </a:prstGeom>
        </p:spPr>
      </p:pic>
      <p:sp>
        <p:nvSpPr>
          <p:cNvPr id="23" name="TextBox 22"/>
          <p:cNvSpPr txBox="1"/>
          <p:nvPr/>
        </p:nvSpPr>
        <p:spPr>
          <a:xfrm>
            <a:off x="1571625" y="2476500"/>
            <a:ext cx="191639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ntp</a:t>
            </a:r>
            <a:r>
              <a:rPr lang="en-US" sz="2400" dirty="0" smtClean="0">
                <a:solidFill>
                  <a:schemeClr val="accent3">
                    <a:lumMod val="50000"/>
                  </a:schemeClr>
                </a:solidFill>
              </a:rPr>
              <a:t>  cookbook</a:t>
            </a:r>
          </a:p>
        </p:txBody>
      </p:sp>
      <p:sp>
        <p:nvSpPr>
          <p:cNvPr id="24" name="TextBox 23"/>
          <p:cNvSpPr txBox="1"/>
          <p:nvPr/>
        </p:nvSpPr>
        <p:spPr>
          <a:xfrm>
            <a:off x="1724025" y="4502150"/>
            <a:ext cx="2155638" cy="369332"/>
          </a:xfrm>
          <a:prstGeom prst="rect">
            <a:avLst/>
          </a:prstGeom>
          <a:noFill/>
        </p:spPr>
        <p:txBody>
          <a:bodyPr wrap="none" lIns="0" tIns="0" rIns="0" bIns="0" rtlCol="0">
            <a:spAutoFit/>
          </a:bodyPr>
          <a:lstStyle/>
          <a:p>
            <a:r>
              <a:rPr lang="en-US" sz="2400" dirty="0" smtClean="0">
                <a:solidFill>
                  <a:schemeClr val="accent3">
                    <a:lumMod val="50000"/>
                  </a:schemeClr>
                </a:solidFill>
              </a:rPr>
              <a:t>users cookbook</a:t>
            </a:r>
          </a:p>
        </p:txBody>
      </p:sp>
      <p:sp>
        <p:nvSpPr>
          <p:cNvPr id="25" name="TextBox 24"/>
          <p:cNvSpPr txBox="1"/>
          <p:nvPr/>
        </p:nvSpPr>
        <p:spPr>
          <a:xfrm>
            <a:off x="1733550" y="6369050"/>
            <a:ext cx="220673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mysql</a:t>
            </a:r>
            <a:r>
              <a:rPr lang="en-US" sz="2400" dirty="0" smtClean="0">
                <a:solidFill>
                  <a:schemeClr val="accent3">
                    <a:lumMod val="50000"/>
                  </a:schemeClr>
                </a:solidFill>
              </a:rPr>
              <a:t> cookbook</a:t>
            </a:r>
          </a:p>
        </p:txBody>
      </p:sp>
      <p:sp>
        <p:nvSpPr>
          <p:cNvPr id="26" name="TextBox 25"/>
          <p:cNvSpPr txBox="1"/>
          <p:nvPr/>
        </p:nvSpPr>
        <p:spPr>
          <a:xfrm>
            <a:off x="6635750" y="1111250"/>
            <a:ext cx="2326659" cy="738664"/>
          </a:xfrm>
          <a:prstGeom prst="rect">
            <a:avLst/>
          </a:prstGeom>
          <a:noFill/>
        </p:spPr>
        <p:txBody>
          <a:bodyPr wrap="none" lIns="0" tIns="0" rIns="0" bIns="0" rtlCol="0">
            <a:spAutoFit/>
          </a:bodyPr>
          <a:lstStyle/>
          <a:p>
            <a:r>
              <a:rPr lang="en-US" sz="2400" dirty="0" smtClean="0">
                <a:solidFill>
                  <a:schemeClr val="accent3">
                    <a:lumMod val="50000"/>
                  </a:schemeClr>
                </a:solidFill>
              </a:rPr>
              <a:t>recipe[</a:t>
            </a:r>
            <a:r>
              <a:rPr lang="en-US" sz="2400" dirty="0" err="1" smtClean="0">
                <a:solidFill>
                  <a:schemeClr val="accent3">
                    <a:lumMod val="50000"/>
                  </a:schemeClr>
                </a:solidFill>
              </a:rPr>
              <a:t>ntp</a:t>
            </a:r>
            <a:r>
              <a:rPr lang="en-US" sz="2400" dirty="0" smtClean="0">
                <a:solidFill>
                  <a:schemeClr val="accent3">
                    <a:lumMod val="50000"/>
                  </a:schemeClr>
                </a:solidFill>
              </a:rPr>
              <a:t>::client]</a:t>
            </a:r>
          </a:p>
          <a:p>
            <a:r>
              <a:rPr lang="en-US" sz="2400" dirty="0" smtClean="0">
                <a:solidFill>
                  <a:schemeClr val="accent3">
                    <a:lumMod val="50000"/>
                  </a:schemeClr>
                </a:solidFill>
              </a:rPr>
              <a:t>recipe[users]</a:t>
            </a:r>
          </a:p>
        </p:txBody>
      </p:sp>
      <p:sp>
        <p:nvSpPr>
          <p:cNvPr id="27" name="TextBox 26"/>
          <p:cNvSpPr txBox="1"/>
          <p:nvPr/>
        </p:nvSpPr>
        <p:spPr>
          <a:xfrm>
            <a:off x="6629400" y="3009900"/>
            <a:ext cx="2702513" cy="1107995"/>
          </a:xfrm>
          <a:prstGeom prst="rect">
            <a:avLst/>
          </a:prstGeom>
          <a:noFill/>
        </p:spPr>
        <p:txBody>
          <a:bodyPr wrap="none" lIns="0" tIns="0" rIns="0" bIns="0" rtlCol="0">
            <a:spAutoFit/>
          </a:bodyPr>
          <a:lstStyle/>
          <a:p>
            <a:r>
              <a:rPr lang="en-US" sz="2400" dirty="0" smtClean="0">
                <a:solidFill>
                  <a:schemeClr val="accent3">
                    <a:lumMod val="50000"/>
                  </a:schemeClr>
                </a:solidFill>
              </a:rPr>
              <a:t>recipe[</a:t>
            </a:r>
            <a:r>
              <a:rPr lang="en-US" sz="2400" dirty="0" err="1" smtClean="0">
                <a:solidFill>
                  <a:schemeClr val="accent3">
                    <a:lumMod val="50000"/>
                  </a:schemeClr>
                </a:solidFill>
              </a:rPr>
              <a:t>ntp</a:t>
            </a:r>
            <a:r>
              <a:rPr lang="en-US" sz="2400" dirty="0" smtClean="0">
                <a:solidFill>
                  <a:schemeClr val="accent3">
                    <a:lumMod val="50000"/>
                  </a:schemeClr>
                </a:solidFill>
              </a:rPr>
              <a:t>::client]</a:t>
            </a:r>
          </a:p>
          <a:p>
            <a:r>
              <a:rPr lang="en-US" sz="2400" dirty="0" smtClean="0">
                <a:solidFill>
                  <a:schemeClr val="accent3">
                    <a:lumMod val="50000"/>
                  </a:schemeClr>
                </a:solidFill>
              </a:rPr>
              <a:t>recipe[users]</a:t>
            </a:r>
          </a:p>
          <a:p>
            <a:r>
              <a:rPr lang="en-US" sz="2400" dirty="0" smtClean="0">
                <a:solidFill>
                  <a:schemeClr val="accent3">
                    <a:lumMod val="50000"/>
                  </a:schemeClr>
                </a:solidFill>
              </a:rPr>
              <a:t>recipe[</a:t>
            </a:r>
            <a:r>
              <a:rPr lang="en-US" sz="2400" dirty="0" err="1" smtClean="0">
                <a:solidFill>
                  <a:schemeClr val="accent3">
                    <a:lumMod val="50000"/>
                  </a:schemeClr>
                </a:solidFill>
              </a:rPr>
              <a:t>mysql</a:t>
            </a:r>
            <a:r>
              <a:rPr lang="en-US" sz="2400" dirty="0" smtClean="0">
                <a:solidFill>
                  <a:schemeClr val="accent3">
                    <a:lumMod val="50000"/>
                  </a:schemeClr>
                </a:solidFill>
              </a:rPr>
              <a:t>::client]</a:t>
            </a:r>
          </a:p>
        </p:txBody>
      </p:sp>
      <p:cxnSp>
        <p:nvCxnSpPr>
          <p:cNvPr id="32" name="Straight Arrow Connector 31"/>
          <p:cNvCxnSpPr>
            <a:endCxn id="7" idx="1"/>
          </p:cNvCxnSpPr>
          <p:nvPr/>
        </p:nvCxnSpPr>
        <p:spPr>
          <a:xfrm>
            <a:off x="3095625" y="1905000"/>
            <a:ext cx="2251075" cy="18573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18" idx="3"/>
            <a:endCxn id="7" idx="1"/>
          </p:cNvCxnSpPr>
          <p:nvPr/>
        </p:nvCxnSpPr>
        <p:spPr>
          <a:xfrm flipV="1">
            <a:off x="3092450" y="3762375"/>
            <a:ext cx="2254250" cy="952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20" idx="3"/>
            <a:endCxn id="7" idx="1"/>
          </p:cNvCxnSpPr>
          <p:nvPr/>
        </p:nvCxnSpPr>
        <p:spPr>
          <a:xfrm flipV="1">
            <a:off x="3219450" y="3762375"/>
            <a:ext cx="2127250" cy="18986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29" name="Picture 28"/>
          <p:cNvPicPr>
            <a:picLocks noChangeAspect="1"/>
          </p:cNvPicPr>
          <p:nvPr/>
        </p:nvPicPr>
        <p:blipFill>
          <a:blip r:embed="rId6"/>
          <a:stretch>
            <a:fillRect/>
          </a:stretch>
        </p:blipFill>
        <p:spPr>
          <a:xfrm>
            <a:off x="9458325" y="1155700"/>
            <a:ext cx="1371600" cy="1371600"/>
          </a:xfrm>
          <a:prstGeom prst="rect">
            <a:avLst/>
          </a:prstGeom>
        </p:spPr>
      </p:pic>
    </p:spTree>
    <p:extLst>
      <p:ext uri="{BB962C8B-B14F-4D97-AF65-F5344CB8AC3E}">
        <p14:creationId xmlns:p14="http://schemas.microsoft.com/office/powerpoint/2010/main" val="1122789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 List</a:t>
            </a:r>
            <a:endParaRPr lang="en-US" dirty="0"/>
          </a:p>
        </p:txBody>
      </p:sp>
      <p:pic>
        <p:nvPicPr>
          <p:cNvPr id="7" name="Picture 6"/>
          <p:cNvPicPr>
            <a:picLocks noChangeAspect="1"/>
          </p:cNvPicPr>
          <p:nvPr/>
        </p:nvPicPr>
        <p:blipFill>
          <a:blip r:embed="rId2"/>
          <a:stretch>
            <a:fillRect/>
          </a:stretch>
        </p:blipFill>
        <p:spPr>
          <a:xfrm>
            <a:off x="5346700" y="3076575"/>
            <a:ext cx="1371600" cy="1371600"/>
          </a:xfrm>
          <a:prstGeom prst="rect">
            <a:avLst/>
          </a:prstGeom>
        </p:spPr>
      </p:pic>
      <p:pic>
        <p:nvPicPr>
          <p:cNvPr id="8" name="Picture 7"/>
          <p:cNvPicPr>
            <a:picLocks noChangeAspect="1"/>
          </p:cNvPicPr>
          <p:nvPr/>
        </p:nvPicPr>
        <p:blipFill>
          <a:blip r:embed="rId2"/>
          <a:stretch>
            <a:fillRect/>
          </a:stretch>
        </p:blipFill>
        <p:spPr>
          <a:xfrm>
            <a:off x="5362575" y="1108075"/>
            <a:ext cx="1371600" cy="1371600"/>
          </a:xfrm>
          <a:prstGeom prst="rect">
            <a:avLst/>
          </a:prstGeom>
        </p:spPr>
      </p:pic>
      <p:pic>
        <p:nvPicPr>
          <p:cNvPr id="10" name="Picture 9"/>
          <p:cNvPicPr>
            <a:picLocks noChangeAspect="1"/>
          </p:cNvPicPr>
          <p:nvPr/>
        </p:nvPicPr>
        <p:blipFill>
          <a:blip r:embed="rId3"/>
          <a:stretch>
            <a:fillRect/>
          </a:stretch>
        </p:blipFill>
        <p:spPr>
          <a:xfrm>
            <a:off x="9410700" y="4997450"/>
            <a:ext cx="1371600" cy="1371600"/>
          </a:xfrm>
          <a:prstGeom prst="rect">
            <a:avLst/>
          </a:prstGeom>
        </p:spPr>
      </p:pic>
      <p:pic>
        <p:nvPicPr>
          <p:cNvPr id="11" name="Picture 10"/>
          <p:cNvPicPr>
            <a:picLocks noChangeAspect="1"/>
          </p:cNvPicPr>
          <p:nvPr/>
        </p:nvPicPr>
        <p:blipFill>
          <a:blip r:embed="rId4"/>
          <a:stretch>
            <a:fillRect/>
          </a:stretch>
        </p:blipFill>
        <p:spPr>
          <a:xfrm>
            <a:off x="441325" y="1108075"/>
            <a:ext cx="1371600" cy="1371600"/>
          </a:xfrm>
          <a:prstGeom prst="rect">
            <a:avLst/>
          </a:prstGeom>
        </p:spPr>
      </p:pic>
      <p:pic>
        <p:nvPicPr>
          <p:cNvPr id="12" name="Picture 11"/>
          <p:cNvPicPr>
            <a:picLocks noChangeAspect="1"/>
          </p:cNvPicPr>
          <p:nvPr/>
        </p:nvPicPr>
        <p:blipFill>
          <a:blip r:embed="rId5"/>
          <a:stretch>
            <a:fillRect/>
          </a:stretch>
        </p:blipFill>
        <p:spPr>
          <a:xfrm>
            <a:off x="1695450" y="1108075"/>
            <a:ext cx="1371600" cy="1371600"/>
          </a:xfrm>
          <a:prstGeom prst="rect">
            <a:avLst/>
          </a:prstGeom>
        </p:spPr>
      </p:pic>
      <p:pic>
        <p:nvPicPr>
          <p:cNvPr id="17" name="Picture 16"/>
          <p:cNvPicPr>
            <a:picLocks noChangeAspect="1"/>
          </p:cNvPicPr>
          <p:nvPr/>
        </p:nvPicPr>
        <p:blipFill>
          <a:blip r:embed="rId4"/>
          <a:stretch>
            <a:fillRect/>
          </a:stretch>
        </p:blipFill>
        <p:spPr>
          <a:xfrm>
            <a:off x="466725" y="3086100"/>
            <a:ext cx="1371600" cy="1371600"/>
          </a:xfrm>
          <a:prstGeom prst="rect">
            <a:avLst/>
          </a:prstGeom>
        </p:spPr>
      </p:pic>
      <p:pic>
        <p:nvPicPr>
          <p:cNvPr id="18" name="Picture 17"/>
          <p:cNvPicPr>
            <a:picLocks noChangeAspect="1"/>
          </p:cNvPicPr>
          <p:nvPr/>
        </p:nvPicPr>
        <p:blipFill>
          <a:blip r:embed="rId5"/>
          <a:stretch>
            <a:fillRect/>
          </a:stretch>
        </p:blipFill>
        <p:spPr>
          <a:xfrm>
            <a:off x="1720850" y="3086100"/>
            <a:ext cx="1371600" cy="1371600"/>
          </a:xfrm>
          <a:prstGeom prst="rect">
            <a:avLst/>
          </a:prstGeom>
        </p:spPr>
      </p:pic>
      <p:pic>
        <p:nvPicPr>
          <p:cNvPr id="19" name="Picture 18"/>
          <p:cNvPicPr>
            <a:picLocks noChangeAspect="1"/>
          </p:cNvPicPr>
          <p:nvPr/>
        </p:nvPicPr>
        <p:blipFill>
          <a:blip r:embed="rId4"/>
          <a:stretch>
            <a:fillRect/>
          </a:stretch>
        </p:blipFill>
        <p:spPr>
          <a:xfrm>
            <a:off x="593725" y="4975225"/>
            <a:ext cx="1371600" cy="1371600"/>
          </a:xfrm>
          <a:prstGeom prst="rect">
            <a:avLst/>
          </a:prstGeom>
        </p:spPr>
      </p:pic>
      <p:pic>
        <p:nvPicPr>
          <p:cNvPr id="20" name="Picture 19"/>
          <p:cNvPicPr>
            <a:picLocks noChangeAspect="1"/>
          </p:cNvPicPr>
          <p:nvPr/>
        </p:nvPicPr>
        <p:blipFill>
          <a:blip r:embed="rId5"/>
          <a:stretch>
            <a:fillRect/>
          </a:stretch>
        </p:blipFill>
        <p:spPr>
          <a:xfrm>
            <a:off x="1847850" y="4975225"/>
            <a:ext cx="1371600" cy="1371600"/>
          </a:xfrm>
          <a:prstGeom prst="rect">
            <a:avLst/>
          </a:prstGeom>
        </p:spPr>
      </p:pic>
      <p:pic>
        <p:nvPicPr>
          <p:cNvPr id="21" name="Picture 20"/>
          <p:cNvPicPr>
            <a:picLocks noChangeAspect="1"/>
          </p:cNvPicPr>
          <p:nvPr/>
        </p:nvPicPr>
        <p:blipFill>
          <a:blip r:embed="rId2"/>
          <a:stretch>
            <a:fillRect/>
          </a:stretch>
        </p:blipFill>
        <p:spPr>
          <a:xfrm>
            <a:off x="5356225" y="4975225"/>
            <a:ext cx="1371600" cy="1371600"/>
          </a:xfrm>
          <a:prstGeom prst="rect">
            <a:avLst/>
          </a:prstGeom>
        </p:spPr>
      </p:pic>
      <p:pic>
        <p:nvPicPr>
          <p:cNvPr id="22" name="Picture 21"/>
          <p:cNvPicPr>
            <a:picLocks noChangeAspect="1"/>
          </p:cNvPicPr>
          <p:nvPr/>
        </p:nvPicPr>
        <p:blipFill>
          <a:blip r:embed="rId6"/>
          <a:stretch>
            <a:fillRect/>
          </a:stretch>
        </p:blipFill>
        <p:spPr>
          <a:xfrm>
            <a:off x="9420225" y="3101975"/>
            <a:ext cx="1371600" cy="1371600"/>
          </a:xfrm>
          <a:prstGeom prst="rect">
            <a:avLst/>
          </a:prstGeom>
        </p:spPr>
      </p:pic>
      <p:sp>
        <p:nvSpPr>
          <p:cNvPr id="23" name="TextBox 22"/>
          <p:cNvSpPr txBox="1"/>
          <p:nvPr/>
        </p:nvSpPr>
        <p:spPr>
          <a:xfrm>
            <a:off x="1571625" y="2476500"/>
            <a:ext cx="191639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ntp</a:t>
            </a:r>
            <a:r>
              <a:rPr lang="en-US" sz="2400" dirty="0" smtClean="0">
                <a:solidFill>
                  <a:schemeClr val="accent3">
                    <a:lumMod val="50000"/>
                  </a:schemeClr>
                </a:solidFill>
              </a:rPr>
              <a:t>  cookbook</a:t>
            </a:r>
          </a:p>
        </p:txBody>
      </p:sp>
      <p:sp>
        <p:nvSpPr>
          <p:cNvPr id="24" name="TextBox 23"/>
          <p:cNvSpPr txBox="1"/>
          <p:nvPr/>
        </p:nvSpPr>
        <p:spPr>
          <a:xfrm>
            <a:off x="1724025" y="4502150"/>
            <a:ext cx="2155638" cy="369332"/>
          </a:xfrm>
          <a:prstGeom prst="rect">
            <a:avLst/>
          </a:prstGeom>
          <a:noFill/>
        </p:spPr>
        <p:txBody>
          <a:bodyPr wrap="none" lIns="0" tIns="0" rIns="0" bIns="0" rtlCol="0">
            <a:spAutoFit/>
          </a:bodyPr>
          <a:lstStyle/>
          <a:p>
            <a:r>
              <a:rPr lang="en-US" sz="2400" dirty="0" smtClean="0">
                <a:solidFill>
                  <a:schemeClr val="accent3">
                    <a:lumMod val="50000"/>
                  </a:schemeClr>
                </a:solidFill>
              </a:rPr>
              <a:t>users cookbook</a:t>
            </a:r>
          </a:p>
        </p:txBody>
      </p:sp>
      <p:sp>
        <p:nvSpPr>
          <p:cNvPr id="25" name="TextBox 24"/>
          <p:cNvSpPr txBox="1"/>
          <p:nvPr/>
        </p:nvSpPr>
        <p:spPr>
          <a:xfrm>
            <a:off x="1733550" y="6369050"/>
            <a:ext cx="220673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mysql</a:t>
            </a:r>
            <a:r>
              <a:rPr lang="en-US" sz="2400" dirty="0" smtClean="0">
                <a:solidFill>
                  <a:schemeClr val="accent3">
                    <a:lumMod val="50000"/>
                  </a:schemeClr>
                </a:solidFill>
              </a:rPr>
              <a:t> cookbook</a:t>
            </a:r>
          </a:p>
        </p:txBody>
      </p:sp>
      <p:sp>
        <p:nvSpPr>
          <p:cNvPr id="26" name="TextBox 25"/>
          <p:cNvSpPr txBox="1"/>
          <p:nvPr/>
        </p:nvSpPr>
        <p:spPr>
          <a:xfrm>
            <a:off x="6635750" y="1111250"/>
            <a:ext cx="2326659" cy="738664"/>
          </a:xfrm>
          <a:prstGeom prst="rect">
            <a:avLst/>
          </a:prstGeom>
          <a:noFill/>
        </p:spPr>
        <p:txBody>
          <a:bodyPr wrap="none" lIns="0" tIns="0" rIns="0" bIns="0" rtlCol="0">
            <a:spAutoFit/>
          </a:bodyPr>
          <a:lstStyle/>
          <a:p>
            <a:r>
              <a:rPr lang="en-US" sz="2400" dirty="0" smtClean="0">
                <a:solidFill>
                  <a:schemeClr val="accent3">
                    <a:lumMod val="50000"/>
                  </a:schemeClr>
                </a:solidFill>
              </a:rPr>
              <a:t>recipe[</a:t>
            </a:r>
            <a:r>
              <a:rPr lang="en-US" sz="2400" dirty="0" err="1" smtClean="0">
                <a:solidFill>
                  <a:schemeClr val="accent3">
                    <a:lumMod val="50000"/>
                  </a:schemeClr>
                </a:solidFill>
              </a:rPr>
              <a:t>ntp</a:t>
            </a:r>
            <a:r>
              <a:rPr lang="en-US" sz="2400" dirty="0" smtClean="0">
                <a:solidFill>
                  <a:schemeClr val="accent3">
                    <a:lumMod val="50000"/>
                  </a:schemeClr>
                </a:solidFill>
              </a:rPr>
              <a:t>::client]</a:t>
            </a:r>
          </a:p>
          <a:p>
            <a:r>
              <a:rPr lang="en-US" sz="2400" dirty="0" smtClean="0">
                <a:solidFill>
                  <a:schemeClr val="accent3">
                    <a:lumMod val="50000"/>
                  </a:schemeClr>
                </a:solidFill>
              </a:rPr>
              <a:t>recipe[users]</a:t>
            </a:r>
          </a:p>
        </p:txBody>
      </p:sp>
      <p:sp>
        <p:nvSpPr>
          <p:cNvPr id="27" name="TextBox 26"/>
          <p:cNvSpPr txBox="1"/>
          <p:nvPr/>
        </p:nvSpPr>
        <p:spPr>
          <a:xfrm>
            <a:off x="6629400" y="3009900"/>
            <a:ext cx="2702513" cy="1107995"/>
          </a:xfrm>
          <a:prstGeom prst="rect">
            <a:avLst/>
          </a:prstGeom>
          <a:noFill/>
        </p:spPr>
        <p:txBody>
          <a:bodyPr wrap="none" lIns="0" tIns="0" rIns="0" bIns="0" rtlCol="0">
            <a:spAutoFit/>
          </a:bodyPr>
          <a:lstStyle/>
          <a:p>
            <a:r>
              <a:rPr lang="en-US" sz="2400" dirty="0" smtClean="0">
                <a:solidFill>
                  <a:schemeClr val="accent3">
                    <a:lumMod val="50000"/>
                  </a:schemeClr>
                </a:solidFill>
              </a:rPr>
              <a:t>recipe[</a:t>
            </a:r>
            <a:r>
              <a:rPr lang="en-US" sz="2400" dirty="0" err="1" smtClean="0">
                <a:solidFill>
                  <a:schemeClr val="accent3">
                    <a:lumMod val="50000"/>
                  </a:schemeClr>
                </a:solidFill>
              </a:rPr>
              <a:t>ntp</a:t>
            </a:r>
            <a:r>
              <a:rPr lang="en-US" sz="2400" dirty="0" smtClean="0">
                <a:solidFill>
                  <a:schemeClr val="accent3">
                    <a:lumMod val="50000"/>
                  </a:schemeClr>
                </a:solidFill>
              </a:rPr>
              <a:t>::client]</a:t>
            </a:r>
          </a:p>
          <a:p>
            <a:r>
              <a:rPr lang="en-US" sz="2400" dirty="0" smtClean="0">
                <a:solidFill>
                  <a:schemeClr val="accent3">
                    <a:lumMod val="50000"/>
                  </a:schemeClr>
                </a:solidFill>
              </a:rPr>
              <a:t>recipe[users]</a:t>
            </a:r>
          </a:p>
          <a:p>
            <a:r>
              <a:rPr lang="en-US" sz="2400" dirty="0" smtClean="0">
                <a:solidFill>
                  <a:schemeClr val="accent3">
                    <a:lumMod val="50000"/>
                  </a:schemeClr>
                </a:solidFill>
              </a:rPr>
              <a:t>recipe[</a:t>
            </a:r>
            <a:r>
              <a:rPr lang="en-US" sz="2400" dirty="0" err="1" smtClean="0">
                <a:solidFill>
                  <a:schemeClr val="accent3">
                    <a:lumMod val="50000"/>
                  </a:schemeClr>
                </a:solidFill>
              </a:rPr>
              <a:t>mysql</a:t>
            </a:r>
            <a:r>
              <a:rPr lang="en-US" sz="2400" dirty="0" smtClean="0">
                <a:solidFill>
                  <a:schemeClr val="accent3">
                    <a:lumMod val="50000"/>
                  </a:schemeClr>
                </a:solidFill>
              </a:rPr>
              <a:t>::client]</a:t>
            </a:r>
          </a:p>
        </p:txBody>
      </p:sp>
      <p:sp>
        <p:nvSpPr>
          <p:cNvPr id="28" name="TextBox 27"/>
          <p:cNvSpPr txBox="1"/>
          <p:nvPr/>
        </p:nvSpPr>
        <p:spPr>
          <a:xfrm>
            <a:off x="6718300" y="5119211"/>
            <a:ext cx="2839119" cy="1107995"/>
          </a:xfrm>
          <a:prstGeom prst="rect">
            <a:avLst/>
          </a:prstGeom>
          <a:noFill/>
        </p:spPr>
        <p:txBody>
          <a:bodyPr wrap="none" lIns="0" tIns="0" rIns="0" bIns="0" rtlCol="0">
            <a:spAutoFit/>
          </a:bodyPr>
          <a:lstStyle/>
          <a:p>
            <a:r>
              <a:rPr lang="en-US" sz="2400" dirty="0" smtClean="0">
                <a:solidFill>
                  <a:schemeClr val="accent3">
                    <a:lumMod val="50000"/>
                  </a:schemeClr>
                </a:solidFill>
              </a:rPr>
              <a:t>recipe[</a:t>
            </a:r>
            <a:r>
              <a:rPr lang="en-US" sz="2400" dirty="0" err="1" smtClean="0">
                <a:solidFill>
                  <a:schemeClr val="accent3">
                    <a:lumMod val="50000"/>
                  </a:schemeClr>
                </a:solidFill>
              </a:rPr>
              <a:t>ntp</a:t>
            </a:r>
            <a:r>
              <a:rPr lang="en-US" sz="2400" dirty="0" smtClean="0">
                <a:solidFill>
                  <a:schemeClr val="accent3">
                    <a:lumMod val="50000"/>
                  </a:schemeClr>
                </a:solidFill>
              </a:rPr>
              <a:t>::client]</a:t>
            </a:r>
          </a:p>
          <a:p>
            <a:r>
              <a:rPr lang="en-US" sz="2400" dirty="0" smtClean="0">
                <a:solidFill>
                  <a:schemeClr val="accent3">
                    <a:lumMod val="50000"/>
                  </a:schemeClr>
                </a:solidFill>
              </a:rPr>
              <a:t>recipe[users]</a:t>
            </a:r>
          </a:p>
          <a:p>
            <a:r>
              <a:rPr lang="en-US" sz="2400" dirty="0" smtClean="0">
                <a:solidFill>
                  <a:schemeClr val="accent3">
                    <a:lumMod val="50000"/>
                  </a:schemeClr>
                </a:solidFill>
              </a:rPr>
              <a:t>recipe[</a:t>
            </a:r>
            <a:r>
              <a:rPr lang="en-US" sz="2400" dirty="0" err="1" smtClean="0">
                <a:solidFill>
                  <a:schemeClr val="accent3">
                    <a:lumMod val="50000"/>
                  </a:schemeClr>
                </a:solidFill>
              </a:rPr>
              <a:t>mysql</a:t>
            </a:r>
            <a:r>
              <a:rPr lang="en-US" sz="2400" dirty="0" smtClean="0">
                <a:solidFill>
                  <a:schemeClr val="accent3">
                    <a:lumMod val="50000"/>
                  </a:schemeClr>
                </a:solidFill>
              </a:rPr>
              <a:t>::server]</a:t>
            </a:r>
          </a:p>
        </p:txBody>
      </p:sp>
      <p:cxnSp>
        <p:nvCxnSpPr>
          <p:cNvPr id="34" name="Straight Arrow Connector 33"/>
          <p:cNvCxnSpPr>
            <a:endCxn id="21" idx="1"/>
          </p:cNvCxnSpPr>
          <p:nvPr/>
        </p:nvCxnSpPr>
        <p:spPr>
          <a:xfrm>
            <a:off x="3032125" y="1920875"/>
            <a:ext cx="2324100" cy="37401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a:endCxn id="21" idx="1"/>
          </p:cNvCxnSpPr>
          <p:nvPr/>
        </p:nvCxnSpPr>
        <p:spPr>
          <a:xfrm>
            <a:off x="3111500" y="3889375"/>
            <a:ext cx="2244725" cy="17716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a:stCxn id="20" idx="3"/>
            <a:endCxn id="21" idx="1"/>
          </p:cNvCxnSpPr>
          <p:nvPr/>
        </p:nvCxnSpPr>
        <p:spPr>
          <a:xfrm>
            <a:off x="3219450" y="5661025"/>
            <a:ext cx="213677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29" name="Picture 28"/>
          <p:cNvPicPr>
            <a:picLocks noChangeAspect="1"/>
          </p:cNvPicPr>
          <p:nvPr/>
        </p:nvPicPr>
        <p:blipFill>
          <a:blip r:embed="rId6"/>
          <a:stretch>
            <a:fillRect/>
          </a:stretch>
        </p:blipFill>
        <p:spPr>
          <a:xfrm>
            <a:off x="9458325" y="1155700"/>
            <a:ext cx="1371600" cy="1371600"/>
          </a:xfrm>
          <a:prstGeom prst="rect">
            <a:avLst/>
          </a:prstGeom>
        </p:spPr>
      </p:pic>
    </p:spTree>
    <p:extLst>
      <p:ext uri="{BB962C8B-B14F-4D97-AF65-F5344CB8AC3E}">
        <p14:creationId xmlns:p14="http://schemas.microsoft.com/office/powerpoint/2010/main" val="1122789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 List</a:t>
            </a:r>
            <a:endParaRPr lang="en-US" dirty="0"/>
          </a:p>
        </p:txBody>
      </p:sp>
      <p:pic>
        <p:nvPicPr>
          <p:cNvPr id="7" name="Picture 6"/>
          <p:cNvPicPr>
            <a:picLocks noChangeAspect="1"/>
          </p:cNvPicPr>
          <p:nvPr/>
        </p:nvPicPr>
        <p:blipFill>
          <a:blip r:embed="rId2"/>
          <a:stretch>
            <a:fillRect/>
          </a:stretch>
        </p:blipFill>
        <p:spPr>
          <a:xfrm>
            <a:off x="5346700" y="3076575"/>
            <a:ext cx="1371600" cy="1371600"/>
          </a:xfrm>
          <a:prstGeom prst="rect">
            <a:avLst/>
          </a:prstGeom>
        </p:spPr>
      </p:pic>
      <p:pic>
        <p:nvPicPr>
          <p:cNvPr id="8" name="Picture 7"/>
          <p:cNvPicPr>
            <a:picLocks noChangeAspect="1"/>
          </p:cNvPicPr>
          <p:nvPr/>
        </p:nvPicPr>
        <p:blipFill>
          <a:blip r:embed="rId2"/>
          <a:stretch>
            <a:fillRect/>
          </a:stretch>
        </p:blipFill>
        <p:spPr>
          <a:xfrm>
            <a:off x="5362575" y="1108075"/>
            <a:ext cx="1371600" cy="1371600"/>
          </a:xfrm>
          <a:prstGeom prst="rect">
            <a:avLst/>
          </a:prstGeom>
        </p:spPr>
      </p:pic>
      <p:pic>
        <p:nvPicPr>
          <p:cNvPr id="10" name="Picture 9"/>
          <p:cNvPicPr>
            <a:picLocks noChangeAspect="1"/>
          </p:cNvPicPr>
          <p:nvPr/>
        </p:nvPicPr>
        <p:blipFill>
          <a:blip r:embed="rId3"/>
          <a:stretch>
            <a:fillRect/>
          </a:stretch>
        </p:blipFill>
        <p:spPr>
          <a:xfrm>
            <a:off x="9410700" y="4997450"/>
            <a:ext cx="1371600" cy="1371600"/>
          </a:xfrm>
          <a:prstGeom prst="rect">
            <a:avLst/>
          </a:prstGeom>
        </p:spPr>
      </p:pic>
      <p:pic>
        <p:nvPicPr>
          <p:cNvPr id="11" name="Picture 10"/>
          <p:cNvPicPr>
            <a:picLocks noChangeAspect="1"/>
          </p:cNvPicPr>
          <p:nvPr/>
        </p:nvPicPr>
        <p:blipFill>
          <a:blip r:embed="rId4"/>
          <a:stretch>
            <a:fillRect/>
          </a:stretch>
        </p:blipFill>
        <p:spPr>
          <a:xfrm>
            <a:off x="441325" y="1108075"/>
            <a:ext cx="1371600" cy="1371600"/>
          </a:xfrm>
          <a:prstGeom prst="rect">
            <a:avLst/>
          </a:prstGeom>
        </p:spPr>
      </p:pic>
      <p:pic>
        <p:nvPicPr>
          <p:cNvPr id="12" name="Picture 11"/>
          <p:cNvPicPr>
            <a:picLocks noChangeAspect="1"/>
          </p:cNvPicPr>
          <p:nvPr/>
        </p:nvPicPr>
        <p:blipFill>
          <a:blip r:embed="rId5"/>
          <a:stretch>
            <a:fillRect/>
          </a:stretch>
        </p:blipFill>
        <p:spPr>
          <a:xfrm>
            <a:off x="1695450" y="1108075"/>
            <a:ext cx="1371600" cy="1371600"/>
          </a:xfrm>
          <a:prstGeom prst="rect">
            <a:avLst/>
          </a:prstGeom>
        </p:spPr>
      </p:pic>
      <p:pic>
        <p:nvPicPr>
          <p:cNvPr id="17" name="Picture 16"/>
          <p:cNvPicPr>
            <a:picLocks noChangeAspect="1"/>
          </p:cNvPicPr>
          <p:nvPr/>
        </p:nvPicPr>
        <p:blipFill>
          <a:blip r:embed="rId4"/>
          <a:stretch>
            <a:fillRect/>
          </a:stretch>
        </p:blipFill>
        <p:spPr>
          <a:xfrm>
            <a:off x="466725" y="3086100"/>
            <a:ext cx="1371600" cy="1371600"/>
          </a:xfrm>
          <a:prstGeom prst="rect">
            <a:avLst/>
          </a:prstGeom>
        </p:spPr>
      </p:pic>
      <p:pic>
        <p:nvPicPr>
          <p:cNvPr id="18" name="Picture 17"/>
          <p:cNvPicPr>
            <a:picLocks noChangeAspect="1"/>
          </p:cNvPicPr>
          <p:nvPr/>
        </p:nvPicPr>
        <p:blipFill>
          <a:blip r:embed="rId5"/>
          <a:stretch>
            <a:fillRect/>
          </a:stretch>
        </p:blipFill>
        <p:spPr>
          <a:xfrm>
            <a:off x="1720850" y="3086100"/>
            <a:ext cx="1371600" cy="1371600"/>
          </a:xfrm>
          <a:prstGeom prst="rect">
            <a:avLst/>
          </a:prstGeom>
        </p:spPr>
      </p:pic>
      <p:pic>
        <p:nvPicPr>
          <p:cNvPr id="19" name="Picture 18"/>
          <p:cNvPicPr>
            <a:picLocks noChangeAspect="1"/>
          </p:cNvPicPr>
          <p:nvPr/>
        </p:nvPicPr>
        <p:blipFill>
          <a:blip r:embed="rId4"/>
          <a:stretch>
            <a:fillRect/>
          </a:stretch>
        </p:blipFill>
        <p:spPr>
          <a:xfrm>
            <a:off x="593725" y="4975225"/>
            <a:ext cx="1371600" cy="1371600"/>
          </a:xfrm>
          <a:prstGeom prst="rect">
            <a:avLst/>
          </a:prstGeom>
        </p:spPr>
      </p:pic>
      <p:pic>
        <p:nvPicPr>
          <p:cNvPr id="20" name="Picture 19"/>
          <p:cNvPicPr>
            <a:picLocks noChangeAspect="1"/>
          </p:cNvPicPr>
          <p:nvPr/>
        </p:nvPicPr>
        <p:blipFill>
          <a:blip r:embed="rId5"/>
          <a:stretch>
            <a:fillRect/>
          </a:stretch>
        </p:blipFill>
        <p:spPr>
          <a:xfrm>
            <a:off x="1847850" y="4975225"/>
            <a:ext cx="1371600" cy="1371600"/>
          </a:xfrm>
          <a:prstGeom prst="rect">
            <a:avLst/>
          </a:prstGeom>
        </p:spPr>
      </p:pic>
      <p:pic>
        <p:nvPicPr>
          <p:cNvPr id="21" name="Picture 20"/>
          <p:cNvPicPr>
            <a:picLocks noChangeAspect="1"/>
          </p:cNvPicPr>
          <p:nvPr/>
        </p:nvPicPr>
        <p:blipFill>
          <a:blip r:embed="rId2"/>
          <a:stretch>
            <a:fillRect/>
          </a:stretch>
        </p:blipFill>
        <p:spPr>
          <a:xfrm>
            <a:off x="5356225" y="4975225"/>
            <a:ext cx="1371600" cy="1371600"/>
          </a:xfrm>
          <a:prstGeom prst="rect">
            <a:avLst/>
          </a:prstGeom>
        </p:spPr>
      </p:pic>
      <p:pic>
        <p:nvPicPr>
          <p:cNvPr id="22" name="Picture 21"/>
          <p:cNvPicPr>
            <a:picLocks noChangeAspect="1"/>
          </p:cNvPicPr>
          <p:nvPr/>
        </p:nvPicPr>
        <p:blipFill>
          <a:blip r:embed="rId6"/>
          <a:stretch>
            <a:fillRect/>
          </a:stretch>
        </p:blipFill>
        <p:spPr>
          <a:xfrm>
            <a:off x="9420225" y="3101975"/>
            <a:ext cx="1371600" cy="1371600"/>
          </a:xfrm>
          <a:prstGeom prst="rect">
            <a:avLst/>
          </a:prstGeom>
        </p:spPr>
      </p:pic>
      <p:sp>
        <p:nvSpPr>
          <p:cNvPr id="23" name="TextBox 22"/>
          <p:cNvSpPr txBox="1"/>
          <p:nvPr/>
        </p:nvSpPr>
        <p:spPr>
          <a:xfrm>
            <a:off x="1571625" y="2476500"/>
            <a:ext cx="191639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ntp</a:t>
            </a:r>
            <a:r>
              <a:rPr lang="en-US" sz="2400" dirty="0" smtClean="0">
                <a:solidFill>
                  <a:schemeClr val="accent3">
                    <a:lumMod val="50000"/>
                  </a:schemeClr>
                </a:solidFill>
              </a:rPr>
              <a:t>  cookbook</a:t>
            </a:r>
          </a:p>
        </p:txBody>
      </p:sp>
      <p:sp>
        <p:nvSpPr>
          <p:cNvPr id="24" name="TextBox 23"/>
          <p:cNvSpPr txBox="1"/>
          <p:nvPr/>
        </p:nvSpPr>
        <p:spPr>
          <a:xfrm>
            <a:off x="1724025" y="4502150"/>
            <a:ext cx="2155638" cy="369332"/>
          </a:xfrm>
          <a:prstGeom prst="rect">
            <a:avLst/>
          </a:prstGeom>
          <a:noFill/>
        </p:spPr>
        <p:txBody>
          <a:bodyPr wrap="none" lIns="0" tIns="0" rIns="0" bIns="0" rtlCol="0">
            <a:spAutoFit/>
          </a:bodyPr>
          <a:lstStyle/>
          <a:p>
            <a:r>
              <a:rPr lang="en-US" sz="2400" dirty="0" smtClean="0">
                <a:solidFill>
                  <a:schemeClr val="accent3">
                    <a:lumMod val="50000"/>
                  </a:schemeClr>
                </a:solidFill>
              </a:rPr>
              <a:t>users cookbook</a:t>
            </a:r>
          </a:p>
        </p:txBody>
      </p:sp>
      <p:sp>
        <p:nvSpPr>
          <p:cNvPr id="25" name="TextBox 24"/>
          <p:cNvSpPr txBox="1"/>
          <p:nvPr/>
        </p:nvSpPr>
        <p:spPr>
          <a:xfrm>
            <a:off x="1733550" y="6369050"/>
            <a:ext cx="220673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mysql</a:t>
            </a:r>
            <a:r>
              <a:rPr lang="en-US" sz="2400" dirty="0" smtClean="0">
                <a:solidFill>
                  <a:schemeClr val="accent3">
                    <a:lumMod val="50000"/>
                  </a:schemeClr>
                </a:solidFill>
              </a:rPr>
              <a:t> cookbook</a:t>
            </a:r>
          </a:p>
        </p:txBody>
      </p:sp>
      <p:sp>
        <p:nvSpPr>
          <p:cNvPr id="26" name="TextBox 25"/>
          <p:cNvSpPr txBox="1"/>
          <p:nvPr/>
        </p:nvSpPr>
        <p:spPr>
          <a:xfrm>
            <a:off x="6635750" y="1111250"/>
            <a:ext cx="2326659" cy="738664"/>
          </a:xfrm>
          <a:prstGeom prst="rect">
            <a:avLst/>
          </a:prstGeom>
          <a:noFill/>
        </p:spPr>
        <p:txBody>
          <a:bodyPr wrap="none" lIns="0" tIns="0" rIns="0" bIns="0" rtlCol="0">
            <a:spAutoFit/>
          </a:bodyPr>
          <a:lstStyle/>
          <a:p>
            <a:r>
              <a:rPr lang="en-US" sz="2400" dirty="0" smtClean="0">
                <a:solidFill>
                  <a:schemeClr val="accent3">
                    <a:lumMod val="50000"/>
                  </a:schemeClr>
                </a:solidFill>
              </a:rPr>
              <a:t>recipe[</a:t>
            </a:r>
            <a:r>
              <a:rPr lang="en-US" sz="2400" dirty="0" err="1" smtClean="0">
                <a:solidFill>
                  <a:schemeClr val="accent3">
                    <a:lumMod val="50000"/>
                  </a:schemeClr>
                </a:solidFill>
              </a:rPr>
              <a:t>ntp</a:t>
            </a:r>
            <a:r>
              <a:rPr lang="en-US" sz="2400" dirty="0" smtClean="0">
                <a:solidFill>
                  <a:schemeClr val="accent3">
                    <a:lumMod val="50000"/>
                  </a:schemeClr>
                </a:solidFill>
              </a:rPr>
              <a:t>::client]</a:t>
            </a:r>
          </a:p>
          <a:p>
            <a:r>
              <a:rPr lang="en-US" sz="2400" dirty="0" smtClean="0">
                <a:solidFill>
                  <a:schemeClr val="accent3">
                    <a:lumMod val="50000"/>
                  </a:schemeClr>
                </a:solidFill>
              </a:rPr>
              <a:t>recipe[users]</a:t>
            </a:r>
          </a:p>
        </p:txBody>
      </p:sp>
      <p:sp>
        <p:nvSpPr>
          <p:cNvPr id="27" name="TextBox 26"/>
          <p:cNvSpPr txBox="1"/>
          <p:nvPr/>
        </p:nvSpPr>
        <p:spPr>
          <a:xfrm>
            <a:off x="6629400" y="3009900"/>
            <a:ext cx="2702513" cy="1107995"/>
          </a:xfrm>
          <a:prstGeom prst="rect">
            <a:avLst/>
          </a:prstGeom>
          <a:noFill/>
        </p:spPr>
        <p:txBody>
          <a:bodyPr wrap="none" lIns="0" tIns="0" rIns="0" bIns="0" rtlCol="0">
            <a:spAutoFit/>
          </a:bodyPr>
          <a:lstStyle/>
          <a:p>
            <a:r>
              <a:rPr lang="en-US" sz="2400" dirty="0" smtClean="0">
                <a:solidFill>
                  <a:schemeClr val="accent3">
                    <a:lumMod val="50000"/>
                  </a:schemeClr>
                </a:solidFill>
              </a:rPr>
              <a:t>recipe[</a:t>
            </a:r>
            <a:r>
              <a:rPr lang="en-US" sz="2400" dirty="0" err="1" smtClean="0">
                <a:solidFill>
                  <a:schemeClr val="accent3">
                    <a:lumMod val="50000"/>
                  </a:schemeClr>
                </a:solidFill>
              </a:rPr>
              <a:t>ntp</a:t>
            </a:r>
            <a:r>
              <a:rPr lang="en-US" sz="2400" dirty="0" smtClean="0">
                <a:solidFill>
                  <a:schemeClr val="accent3">
                    <a:lumMod val="50000"/>
                  </a:schemeClr>
                </a:solidFill>
              </a:rPr>
              <a:t>::client]</a:t>
            </a:r>
          </a:p>
          <a:p>
            <a:r>
              <a:rPr lang="en-US" sz="2400" dirty="0" smtClean="0">
                <a:solidFill>
                  <a:schemeClr val="accent3">
                    <a:lumMod val="50000"/>
                  </a:schemeClr>
                </a:solidFill>
              </a:rPr>
              <a:t>recipe[users]</a:t>
            </a:r>
          </a:p>
          <a:p>
            <a:r>
              <a:rPr lang="en-US" sz="2400" dirty="0" smtClean="0">
                <a:solidFill>
                  <a:schemeClr val="accent3">
                    <a:lumMod val="50000"/>
                  </a:schemeClr>
                </a:solidFill>
              </a:rPr>
              <a:t>recipe[</a:t>
            </a:r>
            <a:r>
              <a:rPr lang="en-US" sz="2400" dirty="0" err="1" smtClean="0">
                <a:solidFill>
                  <a:schemeClr val="accent3">
                    <a:lumMod val="50000"/>
                  </a:schemeClr>
                </a:solidFill>
              </a:rPr>
              <a:t>mysql</a:t>
            </a:r>
            <a:r>
              <a:rPr lang="en-US" sz="2400" dirty="0" smtClean="0">
                <a:solidFill>
                  <a:schemeClr val="accent3">
                    <a:lumMod val="50000"/>
                  </a:schemeClr>
                </a:solidFill>
              </a:rPr>
              <a:t>::client]</a:t>
            </a:r>
          </a:p>
        </p:txBody>
      </p:sp>
      <p:sp>
        <p:nvSpPr>
          <p:cNvPr id="28" name="TextBox 27"/>
          <p:cNvSpPr txBox="1"/>
          <p:nvPr/>
        </p:nvSpPr>
        <p:spPr>
          <a:xfrm>
            <a:off x="6718300" y="5119211"/>
            <a:ext cx="2839119" cy="1107995"/>
          </a:xfrm>
          <a:prstGeom prst="rect">
            <a:avLst/>
          </a:prstGeom>
          <a:noFill/>
        </p:spPr>
        <p:txBody>
          <a:bodyPr wrap="none" lIns="0" tIns="0" rIns="0" bIns="0" rtlCol="0">
            <a:spAutoFit/>
          </a:bodyPr>
          <a:lstStyle/>
          <a:p>
            <a:r>
              <a:rPr lang="en-US" sz="2400" dirty="0" smtClean="0">
                <a:solidFill>
                  <a:schemeClr val="accent3">
                    <a:lumMod val="50000"/>
                  </a:schemeClr>
                </a:solidFill>
              </a:rPr>
              <a:t>recipe[</a:t>
            </a:r>
            <a:r>
              <a:rPr lang="en-US" sz="2400" dirty="0" err="1" smtClean="0">
                <a:solidFill>
                  <a:schemeClr val="accent3">
                    <a:lumMod val="50000"/>
                  </a:schemeClr>
                </a:solidFill>
              </a:rPr>
              <a:t>ntp</a:t>
            </a:r>
            <a:r>
              <a:rPr lang="en-US" sz="2400" dirty="0" smtClean="0">
                <a:solidFill>
                  <a:schemeClr val="accent3">
                    <a:lumMod val="50000"/>
                  </a:schemeClr>
                </a:solidFill>
              </a:rPr>
              <a:t>::client]</a:t>
            </a:r>
          </a:p>
          <a:p>
            <a:r>
              <a:rPr lang="en-US" sz="2400" dirty="0" smtClean="0">
                <a:solidFill>
                  <a:schemeClr val="accent3">
                    <a:lumMod val="50000"/>
                  </a:schemeClr>
                </a:solidFill>
              </a:rPr>
              <a:t>recipe[users]</a:t>
            </a:r>
          </a:p>
          <a:p>
            <a:r>
              <a:rPr lang="en-US" sz="2400" dirty="0" smtClean="0">
                <a:solidFill>
                  <a:schemeClr val="accent3">
                    <a:lumMod val="50000"/>
                  </a:schemeClr>
                </a:solidFill>
              </a:rPr>
              <a:t>recipe[</a:t>
            </a:r>
            <a:r>
              <a:rPr lang="en-US" sz="2400" dirty="0" err="1" smtClean="0">
                <a:solidFill>
                  <a:schemeClr val="accent3">
                    <a:lumMod val="50000"/>
                  </a:schemeClr>
                </a:solidFill>
              </a:rPr>
              <a:t>mysql</a:t>
            </a:r>
            <a:r>
              <a:rPr lang="en-US" sz="2400" dirty="0" smtClean="0">
                <a:solidFill>
                  <a:schemeClr val="accent3">
                    <a:lumMod val="50000"/>
                  </a:schemeClr>
                </a:solidFill>
              </a:rPr>
              <a:t>::server]</a:t>
            </a:r>
          </a:p>
        </p:txBody>
      </p:sp>
      <p:cxnSp>
        <p:nvCxnSpPr>
          <p:cNvPr id="30" name="Straight Arrow Connector 29"/>
          <p:cNvCxnSpPr>
            <a:stCxn id="12" idx="3"/>
            <a:endCxn id="8" idx="1"/>
          </p:cNvCxnSpPr>
          <p:nvPr/>
        </p:nvCxnSpPr>
        <p:spPr>
          <a:xfrm>
            <a:off x="3067050" y="1793875"/>
            <a:ext cx="229552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endCxn id="7" idx="1"/>
          </p:cNvCxnSpPr>
          <p:nvPr/>
        </p:nvCxnSpPr>
        <p:spPr>
          <a:xfrm>
            <a:off x="3095625" y="1905000"/>
            <a:ext cx="2251075" cy="18573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a:endCxn id="21" idx="1"/>
          </p:cNvCxnSpPr>
          <p:nvPr/>
        </p:nvCxnSpPr>
        <p:spPr>
          <a:xfrm>
            <a:off x="3032125" y="1920875"/>
            <a:ext cx="2324100" cy="37401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stCxn id="18" idx="3"/>
            <a:endCxn id="8" idx="1"/>
          </p:cNvCxnSpPr>
          <p:nvPr/>
        </p:nvCxnSpPr>
        <p:spPr>
          <a:xfrm flipV="1">
            <a:off x="3092450" y="1793875"/>
            <a:ext cx="2270125" cy="197802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18" idx="3"/>
            <a:endCxn id="7" idx="1"/>
          </p:cNvCxnSpPr>
          <p:nvPr/>
        </p:nvCxnSpPr>
        <p:spPr>
          <a:xfrm flipV="1">
            <a:off x="3092450" y="3762375"/>
            <a:ext cx="2254250" cy="952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a:endCxn id="21" idx="1"/>
          </p:cNvCxnSpPr>
          <p:nvPr/>
        </p:nvCxnSpPr>
        <p:spPr>
          <a:xfrm>
            <a:off x="3111500" y="3889375"/>
            <a:ext cx="2244725" cy="17716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20" idx="3"/>
            <a:endCxn id="7" idx="1"/>
          </p:cNvCxnSpPr>
          <p:nvPr/>
        </p:nvCxnSpPr>
        <p:spPr>
          <a:xfrm flipV="1">
            <a:off x="3219450" y="3762375"/>
            <a:ext cx="2127250" cy="18986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a:stCxn id="20" idx="3"/>
            <a:endCxn id="21" idx="1"/>
          </p:cNvCxnSpPr>
          <p:nvPr/>
        </p:nvCxnSpPr>
        <p:spPr>
          <a:xfrm>
            <a:off x="3219450" y="5661025"/>
            <a:ext cx="213677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29" name="Picture 28"/>
          <p:cNvPicPr>
            <a:picLocks noChangeAspect="1"/>
          </p:cNvPicPr>
          <p:nvPr/>
        </p:nvPicPr>
        <p:blipFill>
          <a:blip r:embed="rId6"/>
          <a:stretch>
            <a:fillRect/>
          </a:stretch>
        </p:blipFill>
        <p:spPr>
          <a:xfrm>
            <a:off x="9458325" y="1155700"/>
            <a:ext cx="1371600" cy="1371600"/>
          </a:xfrm>
          <a:prstGeom prst="rect">
            <a:avLst/>
          </a:prstGeom>
        </p:spPr>
      </p:pic>
    </p:spTree>
    <p:extLst>
      <p:ext uri="{BB962C8B-B14F-4D97-AF65-F5344CB8AC3E}">
        <p14:creationId xmlns:p14="http://schemas.microsoft.com/office/powerpoint/2010/main" val="1122789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Are you experienced?</a:t>
            </a:r>
            <a:endParaRPr lang="en-US" dirty="0"/>
          </a:p>
        </p:txBody>
      </p:sp>
      <p:sp>
        <p:nvSpPr>
          <p:cNvPr id="3" name="Text Placeholder 2"/>
          <p:cNvSpPr>
            <a:spLocks noGrp="1"/>
          </p:cNvSpPr>
          <p:nvPr>
            <p:ph type="body" sz="quarter" idx="10"/>
          </p:nvPr>
        </p:nvSpPr>
        <p:spPr/>
        <p:txBody>
          <a:bodyPr/>
          <a:lstStyle/>
          <a:p>
            <a:r>
              <a:rPr lang="en-US" dirty="0" smtClean="0"/>
              <a:t>Experience with Infrastructure as Code or Configuration Management?</a:t>
            </a:r>
          </a:p>
        </p:txBody>
      </p:sp>
    </p:spTree>
    <p:extLst>
      <p:ext uri="{BB962C8B-B14F-4D97-AF65-F5344CB8AC3E}">
        <p14:creationId xmlns:p14="http://schemas.microsoft.com/office/powerpoint/2010/main" val="242792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700" dirty="0" smtClean="0"/>
              <a:t>Lab 4 – Verify the cookbook</a:t>
            </a:r>
            <a:endParaRPr lang="en-US" sz="3700" dirty="0"/>
          </a:p>
        </p:txBody>
      </p:sp>
      <p:sp>
        <p:nvSpPr>
          <p:cNvPr id="3" name="Text Placeholder 2"/>
          <p:cNvSpPr>
            <a:spLocks noGrp="1"/>
          </p:cNvSpPr>
          <p:nvPr>
            <p:ph type="body" sz="quarter" idx="10"/>
          </p:nvPr>
        </p:nvSpPr>
        <p:spPr/>
        <p:txBody>
          <a:bodyPr/>
          <a:lstStyle/>
          <a:p>
            <a:r>
              <a:rPr lang="en-US" b="1" dirty="0" smtClean="0"/>
              <a:t>Problem</a:t>
            </a:r>
            <a:r>
              <a:rPr lang="en-US" dirty="0" smtClean="0"/>
              <a:t>:  We need to test our new apache cookbook</a:t>
            </a:r>
          </a:p>
          <a:p>
            <a:r>
              <a:rPr lang="en-US" b="1" dirty="0" smtClean="0"/>
              <a:t>Success Criteria</a:t>
            </a:r>
            <a:r>
              <a:rPr lang="en-US" dirty="0" smtClean="0"/>
              <a:t>:  The default recipe applies cleanly and our home page is visible</a:t>
            </a:r>
            <a:endParaRPr lang="en-US" dirty="0"/>
          </a:p>
          <a:p>
            <a:pPr marL="0" indent="0">
              <a:buNone/>
            </a:pPr>
            <a:endParaRPr lang="en-US" dirty="0" smtClean="0"/>
          </a:p>
        </p:txBody>
      </p:sp>
    </p:spTree>
    <p:extLst>
      <p:ext uri="{BB962C8B-B14F-4D97-AF65-F5344CB8AC3E}">
        <p14:creationId xmlns:p14="http://schemas.microsoft.com/office/powerpoint/2010/main" val="1630969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fontScale="40000" lnSpcReduction="20000"/>
          </a:bodyPr>
          <a:lstStyle/>
          <a:p>
            <a:r>
              <a:rPr lang="en-US" dirty="0"/>
              <a:t>[2015-09-23T10:24:44+00:00] WARN: No </a:t>
            </a:r>
            <a:r>
              <a:rPr lang="en-US" dirty="0" err="1"/>
              <a:t>config</a:t>
            </a:r>
            <a:r>
              <a:rPr lang="en-US" dirty="0"/>
              <a:t> file found or specified on command line, using command line options.</a:t>
            </a:r>
          </a:p>
          <a:p>
            <a:r>
              <a:rPr lang="en-US" dirty="0"/>
              <a:t>Starting Chef Client, version 12.4.1</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3 resources</a:t>
            </a:r>
          </a:p>
          <a:p>
            <a:r>
              <a:rPr lang="en-US" dirty="0"/>
              <a:t>Recipe: apache::default</a:t>
            </a:r>
          </a:p>
          <a:p>
            <a:r>
              <a:rPr lang="en-US" dirty="0"/>
              <a:t>  * </a:t>
            </a:r>
            <a:r>
              <a:rPr lang="en-US" dirty="0" err="1"/>
              <a:t>apt_package</a:t>
            </a:r>
            <a:r>
              <a:rPr lang="en-US" dirty="0"/>
              <a:t>[apache2] action install (up to date)</a:t>
            </a:r>
          </a:p>
          <a:p>
            <a:r>
              <a:rPr lang="en-US" dirty="0"/>
              <a:t>  * service[apache2] action start (up to date)</a:t>
            </a:r>
          </a:p>
          <a:p>
            <a:r>
              <a:rPr lang="en-US" dirty="0"/>
              <a:t>  * template[/</a:t>
            </a:r>
            <a:r>
              <a:rPr lang="en-US" dirty="0" err="1"/>
              <a:t>var</a:t>
            </a:r>
            <a:r>
              <a:rPr lang="en-US" dirty="0"/>
              <a:t>/www/html/</a:t>
            </a:r>
            <a:r>
              <a:rPr lang="en-US" dirty="0" err="1"/>
              <a:t>index.html</a:t>
            </a:r>
            <a:r>
              <a:rPr lang="en-US" dirty="0"/>
              <a:t>] action create (up to date)</a:t>
            </a:r>
          </a:p>
          <a:p>
            <a:endParaRPr lang="en-US" dirty="0"/>
          </a:p>
          <a:p>
            <a:r>
              <a:rPr lang="en-US" dirty="0"/>
              <a:t>Running handlers:</a:t>
            </a:r>
          </a:p>
          <a:p>
            <a:r>
              <a:rPr lang="en-US" dirty="0"/>
              <a:t>Running handlers complete</a:t>
            </a:r>
          </a:p>
          <a:p>
            <a:r>
              <a:rPr lang="en-US" dirty="0"/>
              <a:t>Chef Client finished, 0/3 resources updated in 1.423703943 seconds</a:t>
            </a:r>
          </a:p>
        </p:txBody>
      </p:sp>
      <p:sp>
        <p:nvSpPr>
          <p:cNvPr id="4" name="Title 3"/>
          <p:cNvSpPr>
            <a:spLocks noGrp="1"/>
          </p:cNvSpPr>
          <p:nvPr>
            <p:ph type="title"/>
          </p:nvPr>
        </p:nvSpPr>
        <p:spPr/>
        <p:txBody>
          <a:bodyPr/>
          <a:lstStyle/>
          <a:p>
            <a:r>
              <a:rPr lang="en-US" dirty="0" smtClean="0"/>
              <a:t>Run chef-client with a run list</a:t>
            </a:r>
            <a:endParaRPr lang="en-US" dirty="0"/>
          </a:p>
        </p:txBody>
      </p:sp>
      <p:sp>
        <p:nvSpPr>
          <p:cNvPr id="6" name="Content Placeholder 5"/>
          <p:cNvSpPr>
            <a:spLocks noGrp="1"/>
          </p:cNvSpPr>
          <p:nvPr>
            <p:ph sz="quarter" idx="12"/>
          </p:nvPr>
        </p:nvSpPr>
        <p:spPr/>
        <p:txBody>
          <a:bodyPr>
            <a:normAutofit fontScale="85000" lnSpcReduction="10000"/>
          </a:bodyPr>
          <a:lstStyle/>
          <a:p>
            <a:r>
              <a:rPr lang="en-US" dirty="0" err="1" smtClean="0"/>
              <a:t>sudo</a:t>
            </a:r>
            <a:r>
              <a:rPr lang="en-US" dirty="0" smtClean="0"/>
              <a:t> chef</a:t>
            </a:r>
            <a:r>
              <a:rPr lang="en-US" dirty="0"/>
              <a:t>-client -z -r "recipe[apache]"</a:t>
            </a:r>
          </a:p>
        </p:txBody>
      </p:sp>
    </p:spTree>
    <p:extLst>
      <p:ext uri="{BB962C8B-B14F-4D97-AF65-F5344CB8AC3E}">
        <p14:creationId xmlns:p14="http://schemas.microsoft.com/office/powerpoint/2010/main" val="3465516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a:t>&lt;h1&gt;hello world&lt;/h1&gt;</a:t>
            </a:r>
          </a:p>
        </p:txBody>
      </p:sp>
      <p:sp>
        <p:nvSpPr>
          <p:cNvPr id="3" name="Title 2"/>
          <p:cNvSpPr>
            <a:spLocks noGrp="1"/>
          </p:cNvSpPr>
          <p:nvPr>
            <p:ph type="title"/>
          </p:nvPr>
        </p:nvSpPr>
        <p:spPr/>
        <p:txBody>
          <a:bodyPr/>
          <a:lstStyle/>
          <a:p>
            <a:r>
              <a:rPr lang="en-US" dirty="0" smtClean="0"/>
              <a:t>Verify the home page</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curl http://</a:t>
            </a:r>
            <a:r>
              <a:rPr lang="en-US" dirty="0" err="1" smtClean="0"/>
              <a:t>localhost</a:t>
            </a:r>
            <a:endParaRPr lang="en-US" dirty="0"/>
          </a:p>
        </p:txBody>
      </p:sp>
    </p:spTree>
    <p:extLst>
      <p:ext uri="{BB962C8B-B14F-4D97-AF65-F5344CB8AC3E}">
        <p14:creationId xmlns:p14="http://schemas.microsoft.com/office/powerpoint/2010/main" val="358569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fontScale="90000"/>
          </a:bodyPr>
          <a:lstStyle/>
          <a:p>
            <a:r>
              <a:rPr lang="en-US" dirty="0" smtClean="0"/>
              <a:t>Infrastructure State</a:t>
            </a:r>
            <a:endParaRPr lang="en-US" dirty="0"/>
          </a:p>
        </p:txBody>
      </p:sp>
      <p:sp>
        <p:nvSpPr>
          <p:cNvPr id="6" name="Subtitle 5"/>
          <p:cNvSpPr>
            <a:spLocks noGrp="1"/>
          </p:cNvSpPr>
          <p:nvPr>
            <p:ph type="subTitle" idx="1"/>
          </p:nvPr>
        </p:nvSpPr>
        <p:spPr/>
        <p:txBody>
          <a:bodyPr/>
          <a:lstStyle/>
          <a:p>
            <a:r>
              <a:rPr lang="en-US" dirty="0" smtClean="0"/>
              <a:t>The node object</a:t>
            </a:r>
            <a:endParaRPr lang="en-US" dirty="0"/>
          </a:p>
        </p:txBody>
      </p:sp>
    </p:spTree>
    <p:extLst>
      <p:ext uri="{BB962C8B-B14F-4D97-AF65-F5344CB8AC3E}">
        <p14:creationId xmlns:p14="http://schemas.microsoft.com/office/powerpoint/2010/main" val="989859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Node Object</a:t>
            </a:r>
            <a:endParaRPr lang="en-US" dirty="0"/>
          </a:p>
        </p:txBody>
      </p:sp>
      <p:sp>
        <p:nvSpPr>
          <p:cNvPr id="5" name="Text Placeholder 4"/>
          <p:cNvSpPr>
            <a:spLocks noGrp="1"/>
          </p:cNvSpPr>
          <p:nvPr>
            <p:ph type="body" sz="quarter" idx="10"/>
          </p:nvPr>
        </p:nvSpPr>
        <p:spPr>
          <a:xfrm>
            <a:off x="457199" y="1143000"/>
            <a:ext cx="8734426" cy="5257800"/>
          </a:xfrm>
        </p:spPr>
        <p:txBody>
          <a:bodyPr/>
          <a:lstStyle/>
          <a:p>
            <a:r>
              <a:rPr lang="en-US" dirty="0" smtClean="0"/>
              <a:t>A node is a physical, virtual, or cloud machine that is managed by the chef-client</a:t>
            </a:r>
          </a:p>
          <a:p>
            <a:endParaRPr lang="en-US" dirty="0" smtClean="0"/>
          </a:p>
          <a:p>
            <a:r>
              <a:rPr lang="en-US" dirty="0" smtClean="0"/>
              <a:t>Node object is a data structure representing the state of a node</a:t>
            </a:r>
          </a:p>
          <a:p>
            <a:endParaRPr lang="en-US" dirty="0"/>
          </a:p>
        </p:txBody>
      </p:sp>
      <p:sp>
        <p:nvSpPr>
          <p:cNvPr id="7" name="Content Placeholder 6"/>
          <p:cNvSpPr>
            <a:spLocks noGrp="1"/>
          </p:cNvSpPr>
          <p:nvPr>
            <p:ph sz="quarter" idx="12"/>
          </p:nvPr>
        </p:nvSpPr>
        <p:spPr>
          <a:xfrm>
            <a:off x="8429408" y="6564313"/>
            <a:ext cx="3028950" cy="293687"/>
          </a:xfrm>
        </p:spPr>
        <p:txBody>
          <a:bodyPr/>
          <a:lstStyle/>
          <a:p>
            <a:r>
              <a:rPr lang="en-US" dirty="0"/>
              <a:t>https://</a:t>
            </a:r>
            <a:r>
              <a:rPr lang="en-US" dirty="0" err="1"/>
              <a:t>docs.getchef.com</a:t>
            </a:r>
            <a:r>
              <a:rPr lang="en-US" dirty="0"/>
              <a:t>/</a:t>
            </a:r>
            <a:r>
              <a:rPr lang="en-US" dirty="0" err="1"/>
              <a:t>chef_overview_nodes.html</a:t>
            </a:r>
            <a:endParaRPr lang="en-US" dirty="0"/>
          </a:p>
        </p:txBody>
      </p:sp>
      <p:pic>
        <p:nvPicPr>
          <p:cNvPr id="11" name="Picture Placeholder 10" descr="About Nodes — Chef Docs-1.jpg"/>
          <p:cNvPicPr>
            <a:picLocks noGrp="1" noChangeAspect="1"/>
          </p:cNvPicPr>
          <p:nvPr>
            <p:ph type="pic" sz="quarter" idx="13"/>
          </p:nvPr>
        </p:nvPicPr>
        <p:blipFill>
          <a:blip r:embed="rId2" cstate="print">
            <a:extLst>
              <a:ext uri="{28A0092B-C50C-407E-A947-70E740481C1C}">
                <a14:useLocalDpi xmlns:a14="http://schemas.microsoft.com/office/drawing/2010/main"/>
              </a:ext>
            </a:extLst>
          </a:blip>
          <a:srcRect l="-137964" r="-137964"/>
          <a:stretch>
            <a:fillRect/>
          </a:stretch>
        </p:blipFill>
        <p:spPr>
          <a:xfrm>
            <a:off x="8572500" y="1143000"/>
            <a:ext cx="2746375" cy="5257800"/>
          </a:xfrm>
        </p:spPr>
      </p:pic>
    </p:spTree>
    <p:extLst>
      <p:ext uri="{BB962C8B-B14F-4D97-AF65-F5344CB8AC3E}">
        <p14:creationId xmlns:p14="http://schemas.microsoft.com/office/powerpoint/2010/main" val="334527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Node state</a:t>
            </a:r>
            <a:endParaRPr lang="en-US" dirty="0"/>
          </a:p>
        </p:txBody>
      </p:sp>
      <p:sp>
        <p:nvSpPr>
          <p:cNvPr id="7" name="Text Placeholder 6"/>
          <p:cNvSpPr>
            <a:spLocks noGrp="1"/>
          </p:cNvSpPr>
          <p:nvPr>
            <p:ph type="body" sz="quarter" idx="10"/>
          </p:nvPr>
        </p:nvSpPr>
        <p:spPr/>
        <p:txBody>
          <a:bodyPr/>
          <a:lstStyle/>
          <a:p>
            <a:r>
              <a:rPr lang="en-US" dirty="0" smtClean="0"/>
              <a:t>chef-client saves the current state of the node</a:t>
            </a:r>
          </a:p>
          <a:p>
            <a:r>
              <a:rPr lang="en-US" dirty="0" smtClean="0"/>
              <a:t>Local mode – in the nodes directory</a:t>
            </a:r>
          </a:p>
          <a:p>
            <a:r>
              <a:rPr lang="en-US" dirty="0" smtClean="0"/>
              <a:t>Normal mode – on the Chef server</a:t>
            </a:r>
          </a:p>
        </p:txBody>
      </p:sp>
    </p:spTree>
    <p:extLst>
      <p:ext uri="{BB962C8B-B14F-4D97-AF65-F5344CB8AC3E}">
        <p14:creationId xmlns:p14="http://schemas.microsoft.com/office/powerpoint/2010/main" val="1428242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lstStyle/>
          <a:p>
            <a:r>
              <a:rPr lang="pl-PL" dirty="0"/>
              <a:t>ip-172-31-32-114.ec2.internal.json</a:t>
            </a:r>
            <a:endParaRPr lang="en-US" dirty="0"/>
          </a:p>
        </p:txBody>
      </p:sp>
      <p:sp>
        <p:nvSpPr>
          <p:cNvPr id="4" name="Title 3"/>
          <p:cNvSpPr>
            <a:spLocks noGrp="1"/>
          </p:cNvSpPr>
          <p:nvPr>
            <p:ph type="title"/>
          </p:nvPr>
        </p:nvSpPr>
        <p:spPr/>
        <p:txBody>
          <a:bodyPr/>
          <a:lstStyle/>
          <a:p>
            <a:r>
              <a:rPr lang="en-US" dirty="0" smtClean="0"/>
              <a:t>New directory:  nodes</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err="1" smtClean="0"/>
              <a:t>ls</a:t>
            </a:r>
            <a:r>
              <a:rPr lang="en-US" dirty="0" smtClean="0"/>
              <a:t> ~/chef-repo/nodes</a:t>
            </a:r>
            <a:endParaRPr lang="en-US" dirty="0"/>
          </a:p>
        </p:txBody>
      </p:sp>
    </p:spTree>
    <p:extLst>
      <p:ext uri="{BB962C8B-B14F-4D97-AF65-F5344CB8AC3E}">
        <p14:creationId xmlns:p14="http://schemas.microsoft.com/office/powerpoint/2010/main" val="375762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25000" lnSpcReduction="20000"/>
          </a:bodyPr>
          <a:lstStyle/>
          <a:p>
            <a:r>
              <a:rPr lang="en-US" dirty="0"/>
              <a:t>{</a:t>
            </a:r>
          </a:p>
          <a:p>
            <a:r>
              <a:rPr lang="en-US" dirty="0"/>
              <a:t>  "name": "ip-172-31-32-114.ec2.internal",</a:t>
            </a:r>
          </a:p>
          <a:p>
            <a:r>
              <a:rPr lang="en-US" dirty="0"/>
              <a:t>  "normal": {</a:t>
            </a:r>
          </a:p>
          <a:p>
            <a:r>
              <a:rPr lang="en-US" dirty="0"/>
              <a:t>    "tags": [</a:t>
            </a:r>
          </a:p>
          <a:p>
            <a:endParaRPr lang="en-US" dirty="0"/>
          </a:p>
          <a:p>
            <a:r>
              <a:rPr lang="en-US" dirty="0"/>
              <a:t>    ]</a:t>
            </a:r>
          </a:p>
          <a:p>
            <a:r>
              <a:rPr lang="en-US" dirty="0"/>
              <a:t>  },</a:t>
            </a:r>
          </a:p>
          <a:p>
            <a:r>
              <a:rPr lang="en-US" dirty="0"/>
              <a:t>  "automatic": {</a:t>
            </a:r>
          </a:p>
          <a:p>
            <a:r>
              <a:rPr lang="en-US" dirty="0"/>
              <a:t>    "languages": {</a:t>
            </a:r>
          </a:p>
          <a:p>
            <a:r>
              <a:rPr lang="en-US" dirty="0"/>
              <a:t>      "ruby": {</a:t>
            </a:r>
          </a:p>
          <a:p>
            <a:r>
              <a:rPr lang="en-US" dirty="0"/>
              <a:t>        "platform": "x86_64-linux",</a:t>
            </a:r>
          </a:p>
          <a:p>
            <a:r>
              <a:rPr lang="en-US" dirty="0"/>
              <a:t>        "version": "2.1.2",</a:t>
            </a:r>
          </a:p>
          <a:p>
            <a:r>
              <a:rPr lang="en-US" dirty="0"/>
              <a:t>        "</a:t>
            </a:r>
            <a:r>
              <a:rPr lang="en-US" dirty="0" err="1"/>
              <a:t>release_date</a:t>
            </a:r>
            <a:r>
              <a:rPr lang="en-US" dirty="0"/>
              <a:t>": "2014-05-08",</a:t>
            </a:r>
          </a:p>
          <a:p>
            <a:r>
              <a:rPr lang="en-US" dirty="0"/>
              <a:t>        "target": "x86_64-unknown-linux-gnu",</a:t>
            </a:r>
          </a:p>
          <a:p>
            <a:r>
              <a:rPr lang="en-US" dirty="0"/>
              <a:t>        "</a:t>
            </a:r>
            <a:r>
              <a:rPr lang="en-US" dirty="0" err="1"/>
              <a:t>target_cpu</a:t>
            </a:r>
            <a:r>
              <a:rPr lang="en-US" dirty="0"/>
              <a:t>": "x86_64",</a:t>
            </a:r>
          </a:p>
          <a:p>
            <a:r>
              <a:rPr lang="en-US" dirty="0"/>
              <a:t>        "</a:t>
            </a:r>
            <a:r>
              <a:rPr lang="en-US" dirty="0" err="1"/>
              <a:t>target_vendor</a:t>
            </a:r>
            <a:r>
              <a:rPr lang="en-US" dirty="0"/>
              <a:t>": "unknown",</a:t>
            </a:r>
          </a:p>
          <a:p>
            <a:r>
              <a:rPr lang="en-US" dirty="0"/>
              <a:t>        "</a:t>
            </a:r>
            <a:r>
              <a:rPr lang="en-US" dirty="0" err="1"/>
              <a:t>target_os</a:t>
            </a:r>
            <a:r>
              <a:rPr lang="en-US" dirty="0"/>
              <a:t>": "</a:t>
            </a:r>
            <a:r>
              <a:rPr lang="en-US" dirty="0" err="1"/>
              <a:t>linux</a:t>
            </a:r>
            <a:r>
              <a:rPr lang="en-US" dirty="0"/>
              <a:t>",</a:t>
            </a:r>
          </a:p>
          <a:p>
            <a:r>
              <a:rPr lang="en-US" dirty="0"/>
              <a:t>        "host": "x86_64-unknown-linux-gnu",</a:t>
            </a:r>
          </a:p>
          <a:p>
            <a:r>
              <a:rPr lang="en-US" dirty="0"/>
              <a:t>        "</a:t>
            </a:r>
            <a:r>
              <a:rPr lang="en-US" dirty="0" err="1"/>
              <a:t>host_cpu</a:t>
            </a:r>
            <a:r>
              <a:rPr lang="en-US" dirty="0"/>
              <a:t>": "x86_64",</a:t>
            </a:r>
          </a:p>
          <a:p>
            <a:r>
              <a:rPr lang="en-US" dirty="0"/>
              <a:t>        "</a:t>
            </a:r>
            <a:r>
              <a:rPr lang="en-US" dirty="0" err="1"/>
              <a:t>host_os</a:t>
            </a:r>
            <a:r>
              <a:rPr lang="en-US" dirty="0"/>
              <a:t>": "</a:t>
            </a:r>
            <a:r>
              <a:rPr lang="en-US" dirty="0" err="1"/>
              <a:t>linux</a:t>
            </a:r>
            <a:r>
              <a:rPr lang="en-US" dirty="0"/>
              <a:t>-gnu",</a:t>
            </a:r>
          </a:p>
          <a:p>
            <a:r>
              <a:rPr lang="en-US" dirty="0"/>
              <a:t> </a:t>
            </a:r>
            <a:r>
              <a:rPr lang="en-US" dirty="0" smtClean="0"/>
              <a:t>…</a:t>
            </a:r>
            <a:endParaRPr lang="en-US" dirty="0"/>
          </a:p>
        </p:txBody>
      </p:sp>
      <p:sp>
        <p:nvSpPr>
          <p:cNvPr id="3" name="Title 2"/>
          <p:cNvSpPr>
            <a:spLocks noGrp="1"/>
          </p:cNvSpPr>
          <p:nvPr>
            <p:ph type="title"/>
          </p:nvPr>
        </p:nvSpPr>
        <p:spPr/>
        <p:txBody>
          <a:bodyPr/>
          <a:lstStyle/>
          <a:p>
            <a:r>
              <a:rPr lang="en-US" dirty="0" smtClean="0"/>
              <a:t>Explore the node’s .</a:t>
            </a:r>
            <a:r>
              <a:rPr lang="en-US" dirty="0" err="1" smtClean="0"/>
              <a:t>json</a:t>
            </a:r>
            <a:r>
              <a:rPr lang="en-US" dirty="0" smtClean="0"/>
              <a:t> file</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less nodes/*.</a:t>
            </a:r>
            <a:r>
              <a:rPr lang="en-US" dirty="0" err="1" smtClean="0"/>
              <a:t>json</a:t>
            </a:r>
            <a:endParaRPr lang="en-US" dirty="0"/>
          </a:p>
        </p:txBody>
      </p:sp>
    </p:spTree>
    <p:extLst>
      <p:ext uri="{BB962C8B-B14F-4D97-AF65-F5344CB8AC3E}">
        <p14:creationId xmlns:p14="http://schemas.microsoft.com/office/powerpoint/2010/main" val="546515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ohai</a:t>
            </a:r>
            <a:endParaRPr lang="en-US" dirty="0"/>
          </a:p>
        </p:txBody>
      </p:sp>
      <p:sp>
        <p:nvSpPr>
          <p:cNvPr id="6" name="Text Placeholder 5"/>
          <p:cNvSpPr>
            <a:spLocks noGrp="1"/>
          </p:cNvSpPr>
          <p:nvPr>
            <p:ph type="body" sz="quarter" idx="10"/>
          </p:nvPr>
        </p:nvSpPr>
        <p:spPr/>
        <p:txBody>
          <a:bodyPr/>
          <a:lstStyle/>
          <a:p>
            <a:r>
              <a:rPr lang="en-US" dirty="0" smtClean="0"/>
              <a:t>A system profiler that is used to detect the state of nodes</a:t>
            </a:r>
          </a:p>
          <a:p>
            <a:pPr lvl="1"/>
            <a:r>
              <a:rPr lang="en-US" dirty="0" smtClean="0"/>
              <a:t>Platform</a:t>
            </a:r>
          </a:p>
          <a:p>
            <a:pPr lvl="1"/>
            <a:r>
              <a:rPr lang="en-US" dirty="0" smtClean="0"/>
              <a:t>Network</a:t>
            </a:r>
          </a:p>
          <a:p>
            <a:pPr lvl="1"/>
            <a:r>
              <a:rPr lang="en-US" dirty="0" smtClean="0"/>
              <a:t>Memory</a:t>
            </a:r>
          </a:p>
          <a:p>
            <a:pPr lvl="1"/>
            <a:r>
              <a:rPr lang="en-US" dirty="0" smtClean="0"/>
              <a:t>And much more</a:t>
            </a:r>
          </a:p>
          <a:p>
            <a:r>
              <a:rPr lang="en-US" dirty="0" smtClean="0"/>
              <a:t>Included with </a:t>
            </a:r>
            <a:r>
              <a:rPr lang="en-US" dirty="0" err="1" smtClean="0"/>
              <a:t>ChefDK</a:t>
            </a:r>
            <a:endParaRPr lang="en-US" dirty="0" smtClean="0"/>
          </a:p>
          <a:p>
            <a:endParaRPr lang="en-US" dirty="0"/>
          </a:p>
        </p:txBody>
      </p:sp>
    </p:spTree>
    <p:extLst>
      <p:ext uri="{BB962C8B-B14F-4D97-AF65-F5344CB8AC3E}">
        <p14:creationId xmlns:p14="http://schemas.microsoft.com/office/powerpoint/2010/main" val="2439864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fontScale="25000" lnSpcReduction="20000"/>
          </a:bodyPr>
          <a:lstStyle/>
          <a:p>
            <a:r>
              <a:rPr lang="en-US" dirty="0"/>
              <a:t>{</a:t>
            </a:r>
          </a:p>
          <a:p>
            <a:r>
              <a:rPr lang="en-US" dirty="0"/>
              <a:t>  "languages": {</a:t>
            </a:r>
          </a:p>
          <a:p>
            <a:r>
              <a:rPr lang="en-US" dirty="0"/>
              <a:t>    "ruby": {</a:t>
            </a:r>
          </a:p>
          <a:p>
            <a:r>
              <a:rPr lang="en-US" dirty="0"/>
              <a:t>      "platform": "x86_64-linux",</a:t>
            </a:r>
          </a:p>
          <a:p>
            <a:r>
              <a:rPr lang="en-US" dirty="0"/>
              <a:t>      "version": "2.1.2",</a:t>
            </a:r>
          </a:p>
          <a:p>
            <a:r>
              <a:rPr lang="en-US" dirty="0"/>
              <a:t>      "</a:t>
            </a:r>
            <a:r>
              <a:rPr lang="en-US" dirty="0" err="1"/>
              <a:t>release_date</a:t>
            </a:r>
            <a:r>
              <a:rPr lang="en-US" dirty="0"/>
              <a:t>": "2014-05-08",</a:t>
            </a:r>
          </a:p>
          <a:p>
            <a:r>
              <a:rPr lang="en-US" dirty="0"/>
              <a:t>      "target": "x86_64-unknown-linux-gnu",</a:t>
            </a:r>
          </a:p>
          <a:p>
            <a:r>
              <a:rPr lang="en-US" dirty="0"/>
              <a:t>      "</a:t>
            </a:r>
            <a:r>
              <a:rPr lang="en-US" dirty="0" err="1"/>
              <a:t>target_cpu</a:t>
            </a:r>
            <a:r>
              <a:rPr lang="en-US" dirty="0"/>
              <a:t>": "x86_64",</a:t>
            </a:r>
          </a:p>
          <a:p>
            <a:r>
              <a:rPr lang="en-US" dirty="0"/>
              <a:t>      "</a:t>
            </a:r>
            <a:r>
              <a:rPr lang="en-US" dirty="0" err="1"/>
              <a:t>target_vendor</a:t>
            </a:r>
            <a:r>
              <a:rPr lang="en-US" dirty="0"/>
              <a:t>": "unknown",</a:t>
            </a:r>
          </a:p>
          <a:p>
            <a:r>
              <a:rPr lang="en-US" dirty="0"/>
              <a:t>      "</a:t>
            </a:r>
            <a:r>
              <a:rPr lang="en-US" dirty="0" err="1"/>
              <a:t>target_os</a:t>
            </a:r>
            <a:r>
              <a:rPr lang="en-US" dirty="0"/>
              <a:t>": "</a:t>
            </a:r>
            <a:r>
              <a:rPr lang="en-US" dirty="0" err="1"/>
              <a:t>linux</a:t>
            </a:r>
            <a:r>
              <a:rPr lang="en-US" dirty="0"/>
              <a:t>",</a:t>
            </a:r>
          </a:p>
          <a:p>
            <a:r>
              <a:rPr lang="en-US" dirty="0"/>
              <a:t>      "host": "x86_64-unknown-linux-gnu",</a:t>
            </a:r>
          </a:p>
          <a:p>
            <a:r>
              <a:rPr lang="en-US" dirty="0"/>
              <a:t>      "</a:t>
            </a:r>
            <a:r>
              <a:rPr lang="en-US" dirty="0" err="1"/>
              <a:t>host_cpu</a:t>
            </a:r>
            <a:r>
              <a:rPr lang="en-US" dirty="0"/>
              <a:t>": "x86_64",</a:t>
            </a:r>
          </a:p>
          <a:p>
            <a:r>
              <a:rPr lang="en-US" dirty="0"/>
              <a:t>      "</a:t>
            </a:r>
            <a:r>
              <a:rPr lang="en-US" dirty="0" err="1"/>
              <a:t>host_os</a:t>
            </a:r>
            <a:r>
              <a:rPr lang="en-US" dirty="0"/>
              <a:t>": "</a:t>
            </a:r>
            <a:r>
              <a:rPr lang="en-US" dirty="0" err="1"/>
              <a:t>linux</a:t>
            </a:r>
            <a:r>
              <a:rPr lang="en-US" dirty="0"/>
              <a:t>-gnu",</a:t>
            </a:r>
          </a:p>
          <a:p>
            <a:r>
              <a:rPr lang="en-US" dirty="0"/>
              <a:t>      "</a:t>
            </a:r>
            <a:r>
              <a:rPr lang="en-US" dirty="0" err="1"/>
              <a:t>host_vendor</a:t>
            </a:r>
            <a:r>
              <a:rPr lang="en-US" dirty="0"/>
              <a:t>": "unknown",</a:t>
            </a:r>
          </a:p>
          <a:p>
            <a:r>
              <a:rPr lang="en-US" dirty="0"/>
              <a:t>      "</a:t>
            </a:r>
            <a:r>
              <a:rPr lang="en-US" dirty="0" err="1"/>
              <a:t>bin_dir</a:t>
            </a:r>
            <a:r>
              <a:rPr lang="en-US" dirty="0"/>
              <a:t>": "/opt/</a:t>
            </a:r>
            <a:r>
              <a:rPr lang="en-US" dirty="0" err="1"/>
              <a:t>chefdk</a:t>
            </a:r>
            <a:r>
              <a:rPr lang="en-US" dirty="0"/>
              <a:t>/embedded/bin",</a:t>
            </a:r>
          </a:p>
          <a:p>
            <a:r>
              <a:rPr lang="en-US" dirty="0"/>
              <a:t>      "</a:t>
            </a:r>
            <a:r>
              <a:rPr lang="en-US" dirty="0" err="1"/>
              <a:t>ruby_bin</a:t>
            </a:r>
            <a:r>
              <a:rPr lang="en-US" dirty="0"/>
              <a:t>": "/opt/</a:t>
            </a:r>
            <a:r>
              <a:rPr lang="en-US" dirty="0" err="1"/>
              <a:t>chefdk</a:t>
            </a:r>
            <a:r>
              <a:rPr lang="en-US" dirty="0"/>
              <a:t>/embedded/bin/ruby",</a:t>
            </a:r>
          </a:p>
          <a:p>
            <a:r>
              <a:rPr lang="en-US" dirty="0"/>
              <a:t>      "</a:t>
            </a:r>
            <a:r>
              <a:rPr lang="en-US" dirty="0" err="1"/>
              <a:t>gems_dir</a:t>
            </a:r>
            <a:r>
              <a:rPr lang="en-US" dirty="0"/>
              <a:t>": "/opt/</a:t>
            </a:r>
            <a:r>
              <a:rPr lang="en-US" dirty="0" err="1"/>
              <a:t>chefdk</a:t>
            </a:r>
            <a:r>
              <a:rPr lang="en-US" dirty="0"/>
              <a:t>/embedded/lib/ruby/gems/2.1.0",</a:t>
            </a:r>
          </a:p>
          <a:p>
            <a:r>
              <a:rPr lang="en-US" dirty="0"/>
              <a:t>      "</a:t>
            </a:r>
            <a:r>
              <a:rPr lang="en-US" dirty="0" err="1"/>
              <a:t>gem_bin</a:t>
            </a:r>
            <a:r>
              <a:rPr lang="en-US" dirty="0"/>
              <a:t>": "/opt/</a:t>
            </a:r>
            <a:r>
              <a:rPr lang="en-US" dirty="0" err="1"/>
              <a:t>chefdk</a:t>
            </a:r>
            <a:r>
              <a:rPr lang="en-US" dirty="0"/>
              <a:t>/embedded/bin/gem"</a:t>
            </a:r>
          </a:p>
          <a:p>
            <a:r>
              <a:rPr lang="en-US" dirty="0"/>
              <a:t>    },</a:t>
            </a:r>
          </a:p>
          <a:p>
            <a:r>
              <a:rPr lang="en-US" dirty="0"/>
              <a:t> </a:t>
            </a:r>
            <a:r>
              <a:rPr lang="en-US" dirty="0" smtClean="0"/>
              <a:t>…</a:t>
            </a:r>
            <a:endParaRPr lang="en-US" dirty="0"/>
          </a:p>
        </p:txBody>
      </p:sp>
      <p:sp>
        <p:nvSpPr>
          <p:cNvPr id="4" name="Title 3"/>
          <p:cNvSpPr>
            <a:spLocks noGrp="1"/>
          </p:cNvSpPr>
          <p:nvPr>
            <p:ph type="title"/>
          </p:nvPr>
        </p:nvSpPr>
        <p:spPr/>
        <p:txBody>
          <a:bodyPr/>
          <a:lstStyle/>
          <a:p>
            <a:r>
              <a:rPr lang="en-US" dirty="0" smtClean="0"/>
              <a:t>Run </a:t>
            </a:r>
            <a:r>
              <a:rPr lang="en-US" dirty="0" err="1" smtClean="0"/>
              <a:t>ohai</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err="1" smtClean="0"/>
              <a:t>ohai</a:t>
            </a:r>
            <a:r>
              <a:rPr lang="en-US" dirty="0" smtClean="0"/>
              <a:t> | less</a:t>
            </a:r>
            <a:endParaRPr lang="en-US" dirty="0"/>
          </a:p>
        </p:txBody>
      </p:sp>
    </p:spTree>
    <p:extLst>
      <p:ext uri="{BB962C8B-B14F-4D97-AF65-F5344CB8AC3E}">
        <p14:creationId xmlns:p14="http://schemas.microsoft.com/office/powerpoint/2010/main" val="1379832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Are you experienced?</a:t>
            </a:r>
            <a:endParaRPr lang="en-US" dirty="0"/>
          </a:p>
        </p:txBody>
      </p:sp>
      <p:sp>
        <p:nvSpPr>
          <p:cNvPr id="3" name="Text Placeholder 2"/>
          <p:cNvSpPr>
            <a:spLocks noGrp="1"/>
          </p:cNvSpPr>
          <p:nvPr>
            <p:ph type="body" sz="quarter" idx="10"/>
          </p:nvPr>
        </p:nvSpPr>
        <p:spPr/>
        <p:txBody>
          <a:bodyPr/>
          <a:lstStyle/>
          <a:p>
            <a:r>
              <a:rPr lang="en-US" dirty="0" smtClean="0"/>
              <a:t>Experience with Infrastructure as Code or Configuration Management?</a:t>
            </a:r>
          </a:p>
          <a:p>
            <a:r>
              <a:rPr lang="en-US" dirty="0" smtClean="0"/>
              <a:t>Experience with Chef?</a:t>
            </a:r>
            <a:endParaRPr lang="en-US" dirty="0"/>
          </a:p>
        </p:txBody>
      </p:sp>
    </p:spTree>
    <p:extLst>
      <p:ext uri="{BB962C8B-B14F-4D97-AF65-F5344CB8AC3E}">
        <p14:creationId xmlns:p14="http://schemas.microsoft.com/office/powerpoint/2010/main" val="3290430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pt-BR" dirty="0"/>
              <a:t>[</a:t>
            </a:r>
          </a:p>
          <a:p>
            <a:r>
              <a:rPr lang="pt-BR" dirty="0"/>
              <a:t>  </a:t>
            </a:r>
            <a:r>
              <a:rPr lang="pt-BR" dirty="0" smtClean="0"/>
              <a:t>"</a:t>
            </a:r>
            <a:r>
              <a:rPr lang="pt-BR" dirty="0" err="1" smtClean="0"/>
              <a:t>ubuntu</a:t>
            </a:r>
            <a:r>
              <a:rPr lang="pt-BR" dirty="0" smtClean="0"/>
              <a:t>"</a:t>
            </a:r>
            <a:endParaRPr lang="pt-BR" dirty="0"/>
          </a:p>
          <a:p>
            <a:r>
              <a:rPr lang="pt-BR" dirty="0"/>
              <a:t>]</a:t>
            </a:r>
            <a:endParaRPr lang="en-US" dirty="0"/>
          </a:p>
        </p:txBody>
      </p:sp>
      <p:sp>
        <p:nvSpPr>
          <p:cNvPr id="3" name="Title 2"/>
          <p:cNvSpPr>
            <a:spLocks noGrp="1"/>
          </p:cNvSpPr>
          <p:nvPr>
            <p:ph type="title"/>
          </p:nvPr>
        </p:nvSpPr>
        <p:spPr/>
        <p:txBody>
          <a:bodyPr/>
          <a:lstStyle/>
          <a:p>
            <a:r>
              <a:rPr lang="en-US" dirty="0" smtClean="0"/>
              <a:t>Use </a:t>
            </a:r>
            <a:r>
              <a:rPr lang="en-US" dirty="0" err="1" smtClean="0"/>
              <a:t>ohai</a:t>
            </a:r>
            <a:r>
              <a:rPr lang="en-US" dirty="0" smtClean="0"/>
              <a:t> to find the platform</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smtClean="0"/>
              <a:t>ohai</a:t>
            </a:r>
            <a:r>
              <a:rPr lang="en-US" dirty="0" smtClean="0"/>
              <a:t> platform</a:t>
            </a:r>
            <a:endParaRPr lang="en-US" dirty="0"/>
          </a:p>
        </p:txBody>
      </p:sp>
    </p:spTree>
    <p:extLst>
      <p:ext uri="{BB962C8B-B14F-4D97-AF65-F5344CB8AC3E}">
        <p14:creationId xmlns:p14="http://schemas.microsoft.com/office/powerpoint/2010/main" val="301974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a:t> "platform": "x86_64-linux",</a:t>
            </a:r>
          </a:p>
          <a:p>
            <a:r>
              <a:rPr lang="en-US" dirty="0"/>
              <a:t>    "platform": "</a:t>
            </a:r>
            <a:r>
              <a:rPr lang="en-US" dirty="0" err="1"/>
              <a:t>ubuntu</a:t>
            </a:r>
            <a:r>
              <a:rPr lang="en-US" dirty="0"/>
              <a:t>",</a:t>
            </a:r>
          </a:p>
        </p:txBody>
      </p:sp>
      <p:sp>
        <p:nvSpPr>
          <p:cNvPr id="3" name="Title 2"/>
          <p:cNvSpPr>
            <a:spLocks noGrp="1"/>
          </p:cNvSpPr>
          <p:nvPr>
            <p:ph type="title"/>
          </p:nvPr>
        </p:nvSpPr>
        <p:spPr/>
        <p:txBody>
          <a:bodyPr/>
          <a:lstStyle/>
          <a:p>
            <a:r>
              <a:rPr lang="en-US" dirty="0" smtClean="0"/>
              <a:t>Find the platform in the node object</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a:t>grep</a:t>
            </a:r>
            <a:r>
              <a:rPr lang="en-US" dirty="0"/>
              <a:t> '"platform"' nodes/*.</a:t>
            </a:r>
            <a:r>
              <a:rPr lang="en-US" dirty="0" err="1"/>
              <a:t>json</a:t>
            </a:r>
            <a:endParaRPr lang="en-US" dirty="0"/>
          </a:p>
        </p:txBody>
      </p:sp>
    </p:spTree>
    <p:extLst>
      <p:ext uri="{BB962C8B-B14F-4D97-AF65-F5344CB8AC3E}">
        <p14:creationId xmlns:p14="http://schemas.microsoft.com/office/powerpoint/2010/main" val="673818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700" dirty="0" smtClean="0"/>
              <a:t>Lab </a:t>
            </a:r>
            <a:r>
              <a:rPr lang="en-US" sz="3700" dirty="0"/>
              <a:t>5</a:t>
            </a:r>
            <a:r>
              <a:rPr lang="en-US" sz="3700" dirty="0" smtClean="0"/>
              <a:t> – Read node attributes in our policy</a:t>
            </a:r>
            <a:endParaRPr lang="en-US" sz="3700" dirty="0"/>
          </a:p>
        </p:txBody>
      </p:sp>
      <p:sp>
        <p:nvSpPr>
          <p:cNvPr id="3" name="Text Placeholder 2"/>
          <p:cNvSpPr>
            <a:spLocks noGrp="1"/>
          </p:cNvSpPr>
          <p:nvPr>
            <p:ph type="body" sz="quarter" idx="10"/>
          </p:nvPr>
        </p:nvSpPr>
        <p:spPr/>
        <p:txBody>
          <a:bodyPr/>
          <a:lstStyle/>
          <a:p>
            <a:r>
              <a:rPr lang="en-US" b="1" dirty="0" smtClean="0"/>
              <a:t>Problem</a:t>
            </a:r>
            <a:r>
              <a:rPr lang="en-US" dirty="0" smtClean="0"/>
              <a:t>:  We want to see some node details on our home page.</a:t>
            </a:r>
          </a:p>
          <a:p>
            <a:r>
              <a:rPr lang="en-US" b="1" dirty="0" smtClean="0"/>
              <a:t>Success Criteria</a:t>
            </a:r>
            <a:r>
              <a:rPr lang="en-US" dirty="0" smtClean="0"/>
              <a:t>:  Our home page includes additional information about the node</a:t>
            </a:r>
            <a:endParaRPr lang="en-US" dirty="0"/>
          </a:p>
          <a:p>
            <a:pPr marL="0" indent="0">
              <a:buNone/>
            </a:pPr>
            <a:endParaRPr lang="en-US" dirty="0" smtClean="0"/>
          </a:p>
        </p:txBody>
      </p:sp>
    </p:spTree>
    <p:extLst>
      <p:ext uri="{BB962C8B-B14F-4D97-AF65-F5344CB8AC3E}">
        <p14:creationId xmlns:p14="http://schemas.microsoft.com/office/powerpoint/2010/main" val="2251331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Display node attributes</a:t>
            </a:r>
            <a:endParaRPr lang="en-US" dirty="0"/>
          </a:p>
        </p:txBody>
      </p:sp>
      <p:sp>
        <p:nvSpPr>
          <p:cNvPr id="3" name="Content Placeholder 2"/>
          <p:cNvSpPr>
            <a:spLocks noGrp="1"/>
          </p:cNvSpPr>
          <p:nvPr>
            <p:ph sz="quarter" idx="10"/>
          </p:nvPr>
        </p:nvSpPr>
        <p:spPr/>
        <p:txBody>
          <a:bodyPr>
            <a:normAutofit/>
          </a:bodyPr>
          <a:lstStyle/>
          <a:p>
            <a:r>
              <a:rPr lang="en-US" sz="1900" dirty="0"/>
              <a:t>&lt;h1&gt;hello world&lt;/h1&gt;</a:t>
            </a:r>
          </a:p>
          <a:p>
            <a:endParaRPr lang="en-US" sz="1900" dirty="0"/>
          </a:p>
          <a:p>
            <a:r>
              <a:rPr lang="en-US" sz="1900" dirty="0"/>
              <a:t>&lt;p&gt;</a:t>
            </a:r>
          </a:p>
          <a:p>
            <a:r>
              <a:rPr lang="en-US" sz="1900" dirty="0"/>
              <a:t>  </a:t>
            </a:r>
            <a:r>
              <a:rPr lang="en-US" sz="1900" dirty="0" smtClean="0"/>
              <a:t>This is </a:t>
            </a:r>
            <a:r>
              <a:rPr lang="en-US" sz="1900" dirty="0"/>
              <a:t>a &lt;%= node</a:t>
            </a:r>
            <a:r>
              <a:rPr lang="en-US" sz="1900" dirty="0" smtClean="0"/>
              <a:t>[</a:t>
            </a:r>
            <a:r>
              <a:rPr lang="en-US" sz="1900" dirty="0"/>
              <a:t>'platform'] %&gt; &lt;%= node['</a:t>
            </a:r>
            <a:r>
              <a:rPr lang="en-US" sz="1900" dirty="0" err="1" smtClean="0"/>
              <a:t>platform_version</a:t>
            </a:r>
            <a:r>
              <a:rPr lang="en-US" sz="1900" dirty="0"/>
              <a:t>'] %&gt; </a:t>
            </a:r>
            <a:r>
              <a:rPr lang="en-US" sz="1900" dirty="0" smtClean="0"/>
              <a:t>server.</a:t>
            </a:r>
          </a:p>
          <a:p>
            <a:r>
              <a:rPr lang="en-US" sz="1900" dirty="0" smtClean="0"/>
              <a:t>  with </a:t>
            </a:r>
            <a:r>
              <a:rPr lang="en-US" sz="1900" dirty="0"/>
              <a:t>&lt;%= node['</a:t>
            </a:r>
            <a:r>
              <a:rPr lang="en-US" sz="1900" dirty="0" smtClean="0"/>
              <a:t>memory</a:t>
            </a:r>
            <a:r>
              <a:rPr lang="en-US" sz="1900" dirty="0"/>
              <a:t>']['</a:t>
            </a:r>
            <a:r>
              <a:rPr lang="en-US" sz="1900" dirty="0" smtClean="0"/>
              <a:t>total</a:t>
            </a:r>
            <a:r>
              <a:rPr lang="en-US" sz="1900" dirty="0"/>
              <a:t>'] %&gt; RAM.</a:t>
            </a:r>
          </a:p>
          <a:p>
            <a:r>
              <a:rPr lang="en-US" sz="1900" dirty="0" smtClean="0"/>
              <a:t>&lt;/p&gt;</a:t>
            </a:r>
            <a:endParaRPr lang="en-US" sz="1900" dirty="0"/>
          </a:p>
        </p:txBody>
      </p:sp>
      <p:sp>
        <p:nvSpPr>
          <p:cNvPr id="4" name="Text Placeholder 3"/>
          <p:cNvSpPr>
            <a:spLocks noGrp="1"/>
          </p:cNvSpPr>
          <p:nvPr>
            <p:ph type="body" sz="quarter" idx="11"/>
          </p:nvPr>
        </p:nvSpPr>
        <p:spPr/>
        <p:txBody>
          <a:bodyPr>
            <a:normAutofit fontScale="62500" lnSpcReduction="20000"/>
          </a:bodyPr>
          <a:lstStyle/>
          <a:p>
            <a:r>
              <a:rPr lang="en-US" dirty="0" smtClean="0"/>
              <a:t>cookbooks/apache/templates/default/</a:t>
            </a:r>
            <a:r>
              <a:rPr lang="en-US" dirty="0" err="1" smtClean="0"/>
              <a:t>index.html.erb</a:t>
            </a:r>
            <a:endParaRPr lang="en-US" dirty="0"/>
          </a:p>
        </p:txBody>
      </p:sp>
    </p:spTree>
    <p:extLst>
      <p:ext uri="{BB962C8B-B14F-4D97-AF65-F5344CB8AC3E}">
        <p14:creationId xmlns:p14="http://schemas.microsoft.com/office/powerpoint/2010/main" val="2620937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Display node attributes</a:t>
            </a:r>
            <a:endParaRPr lang="en-US" dirty="0"/>
          </a:p>
        </p:txBody>
      </p:sp>
      <p:sp>
        <p:nvSpPr>
          <p:cNvPr id="3" name="Content Placeholder 2"/>
          <p:cNvSpPr>
            <a:spLocks noGrp="1"/>
          </p:cNvSpPr>
          <p:nvPr>
            <p:ph sz="quarter" idx="10"/>
          </p:nvPr>
        </p:nvSpPr>
        <p:spPr/>
        <p:txBody>
          <a:bodyPr>
            <a:normAutofit/>
          </a:bodyPr>
          <a:lstStyle/>
          <a:p>
            <a:r>
              <a:rPr lang="en-US" sz="1900" dirty="0"/>
              <a:t>&lt;h1&gt;hello world&lt;/h1&gt;</a:t>
            </a:r>
          </a:p>
          <a:p>
            <a:endParaRPr lang="en-US" sz="1900" dirty="0"/>
          </a:p>
          <a:p>
            <a:r>
              <a:rPr lang="en-US" sz="1900" dirty="0"/>
              <a:t>&lt;p&gt;</a:t>
            </a:r>
          </a:p>
          <a:p>
            <a:r>
              <a:rPr lang="en-US" sz="1900" dirty="0"/>
              <a:t>  </a:t>
            </a:r>
            <a:r>
              <a:rPr lang="en-US" sz="1900" dirty="0" smtClean="0"/>
              <a:t>This is </a:t>
            </a:r>
            <a:r>
              <a:rPr lang="en-US" sz="1900" dirty="0"/>
              <a:t>a &lt;%= node["platform"] %&gt; &lt;%= node["</a:t>
            </a:r>
            <a:r>
              <a:rPr lang="en-US" sz="1900" dirty="0" err="1"/>
              <a:t>platform_version</a:t>
            </a:r>
            <a:r>
              <a:rPr lang="en-US" sz="1900" dirty="0"/>
              <a:t>"] %&gt; </a:t>
            </a:r>
            <a:r>
              <a:rPr lang="en-US" sz="1900" dirty="0" smtClean="0"/>
              <a:t>server.</a:t>
            </a:r>
          </a:p>
          <a:p>
            <a:r>
              <a:rPr lang="en-US" sz="1900" dirty="0" smtClean="0"/>
              <a:t>  with </a:t>
            </a:r>
            <a:r>
              <a:rPr lang="en-US" sz="1900" dirty="0"/>
              <a:t>&lt;%= node["memory"]["total"] %&gt; RAM.</a:t>
            </a:r>
          </a:p>
          <a:p>
            <a:r>
              <a:rPr lang="en-US" sz="1900" dirty="0" smtClean="0"/>
              <a:t>&lt;/p&gt;</a:t>
            </a:r>
            <a:endParaRPr lang="en-US" sz="1900" dirty="0"/>
          </a:p>
        </p:txBody>
      </p:sp>
      <p:sp>
        <p:nvSpPr>
          <p:cNvPr id="4" name="Text Placeholder 3"/>
          <p:cNvSpPr>
            <a:spLocks noGrp="1"/>
          </p:cNvSpPr>
          <p:nvPr>
            <p:ph type="body" sz="quarter" idx="11"/>
          </p:nvPr>
        </p:nvSpPr>
        <p:spPr/>
        <p:txBody>
          <a:bodyPr>
            <a:normAutofit fontScale="62500" lnSpcReduction="20000"/>
          </a:bodyPr>
          <a:lstStyle/>
          <a:p>
            <a:r>
              <a:rPr lang="en-US" dirty="0" smtClean="0"/>
              <a:t>cookbooks/apache/templates/default/</a:t>
            </a:r>
            <a:r>
              <a:rPr lang="en-US" dirty="0" err="1" smtClean="0"/>
              <a:t>index.html.erb</a:t>
            </a:r>
            <a:endParaRPr lang="en-US" dirty="0"/>
          </a:p>
        </p:txBody>
      </p:sp>
      <p:sp>
        <p:nvSpPr>
          <p:cNvPr id="5" name="Frame 4"/>
          <p:cNvSpPr/>
          <p:nvPr/>
        </p:nvSpPr>
        <p:spPr bwMode="auto">
          <a:xfrm>
            <a:off x="2206625" y="2873375"/>
            <a:ext cx="3492500" cy="47625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39132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Display node attributes</a:t>
            </a:r>
            <a:endParaRPr lang="en-US" dirty="0"/>
          </a:p>
        </p:txBody>
      </p:sp>
      <p:sp>
        <p:nvSpPr>
          <p:cNvPr id="3" name="Content Placeholder 2"/>
          <p:cNvSpPr>
            <a:spLocks noGrp="1"/>
          </p:cNvSpPr>
          <p:nvPr>
            <p:ph sz="quarter" idx="10"/>
          </p:nvPr>
        </p:nvSpPr>
        <p:spPr/>
        <p:txBody>
          <a:bodyPr>
            <a:normAutofit/>
          </a:bodyPr>
          <a:lstStyle/>
          <a:p>
            <a:r>
              <a:rPr lang="en-US" sz="1900" dirty="0"/>
              <a:t>&lt;h1&gt;hello world&lt;/h1&gt;</a:t>
            </a:r>
          </a:p>
          <a:p>
            <a:endParaRPr lang="en-US" sz="1900" dirty="0"/>
          </a:p>
          <a:p>
            <a:r>
              <a:rPr lang="en-US" sz="1900" dirty="0"/>
              <a:t>&lt;p&gt;</a:t>
            </a:r>
          </a:p>
          <a:p>
            <a:r>
              <a:rPr lang="en-US" sz="1900" dirty="0"/>
              <a:t>  </a:t>
            </a:r>
            <a:r>
              <a:rPr lang="en-US" sz="1900" dirty="0" smtClean="0"/>
              <a:t>This is </a:t>
            </a:r>
            <a:r>
              <a:rPr lang="en-US" sz="1900" dirty="0"/>
              <a:t>a &lt;%= node["platform"] %&gt; &lt;%= node["</a:t>
            </a:r>
            <a:r>
              <a:rPr lang="en-US" sz="1900" dirty="0" err="1"/>
              <a:t>platform_version</a:t>
            </a:r>
            <a:r>
              <a:rPr lang="en-US" sz="1900" dirty="0"/>
              <a:t>"] %&gt; </a:t>
            </a:r>
            <a:r>
              <a:rPr lang="en-US" sz="1900" dirty="0" smtClean="0"/>
              <a:t>server.</a:t>
            </a:r>
          </a:p>
          <a:p>
            <a:r>
              <a:rPr lang="en-US" sz="1900" dirty="0" smtClean="0"/>
              <a:t>  with </a:t>
            </a:r>
            <a:r>
              <a:rPr lang="en-US" sz="1900" dirty="0"/>
              <a:t>&lt;%= node["memory"]["total"] %&gt; RAM.</a:t>
            </a:r>
          </a:p>
          <a:p>
            <a:r>
              <a:rPr lang="en-US" sz="1900" dirty="0" smtClean="0"/>
              <a:t>&lt;/p&gt;</a:t>
            </a:r>
            <a:endParaRPr lang="en-US" sz="1900" dirty="0"/>
          </a:p>
        </p:txBody>
      </p:sp>
      <p:sp>
        <p:nvSpPr>
          <p:cNvPr id="4" name="Text Placeholder 3"/>
          <p:cNvSpPr>
            <a:spLocks noGrp="1"/>
          </p:cNvSpPr>
          <p:nvPr>
            <p:ph type="body" sz="quarter" idx="11"/>
          </p:nvPr>
        </p:nvSpPr>
        <p:spPr/>
        <p:txBody>
          <a:bodyPr>
            <a:normAutofit fontScale="62500" lnSpcReduction="20000"/>
          </a:bodyPr>
          <a:lstStyle/>
          <a:p>
            <a:r>
              <a:rPr lang="en-US" dirty="0" smtClean="0"/>
              <a:t>cookbooks/apache/templates/default/</a:t>
            </a:r>
            <a:r>
              <a:rPr lang="en-US" dirty="0" err="1" smtClean="0"/>
              <a:t>index.html.erb</a:t>
            </a:r>
            <a:endParaRPr lang="en-US" dirty="0"/>
          </a:p>
        </p:txBody>
      </p:sp>
      <p:sp>
        <p:nvSpPr>
          <p:cNvPr id="6" name="Frame 5"/>
          <p:cNvSpPr/>
          <p:nvPr/>
        </p:nvSpPr>
        <p:spPr bwMode="auto">
          <a:xfrm>
            <a:off x="5715000" y="2857500"/>
            <a:ext cx="4603750" cy="5080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32138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Display node attributes</a:t>
            </a:r>
            <a:endParaRPr lang="en-US" dirty="0"/>
          </a:p>
        </p:txBody>
      </p:sp>
      <p:sp>
        <p:nvSpPr>
          <p:cNvPr id="3" name="Content Placeholder 2"/>
          <p:cNvSpPr>
            <a:spLocks noGrp="1"/>
          </p:cNvSpPr>
          <p:nvPr>
            <p:ph sz="quarter" idx="10"/>
          </p:nvPr>
        </p:nvSpPr>
        <p:spPr/>
        <p:txBody>
          <a:bodyPr>
            <a:normAutofit/>
          </a:bodyPr>
          <a:lstStyle/>
          <a:p>
            <a:r>
              <a:rPr lang="en-US" sz="1900" dirty="0"/>
              <a:t>&lt;h1&gt;hello world&lt;/h1&gt;</a:t>
            </a:r>
          </a:p>
          <a:p>
            <a:endParaRPr lang="en-US" sz="1900" dirty="0"/>
          </a:p>
          <a:p>
            <a:r>
              <a:rPr lang="en-US" sz="1900" dirty="0"/>
              <a:t>&lt;p&gt;</a:t>
            </a:r>
          </a:p>
          <a:p>
            <a:r>
              <a:rPr lang="en-US" sz="1900" dirty="0"/>
              <a:t>  </a:t>
            </a:r>
            <a:r>
              <a:rPr lang="en-US" sz="1900" dirty="0" smtClean="0"/>
              <a:t>This is </a:t>
            </a:r>
            <a:r>
              <a:rPr lang="en-US" sz="1900" dirty="0"/>
              <a:t>a &lt;%= node["platform"] %&gt; &lt;%= node["</a:t>
            </a:r>
            <a:r>
              <a:rPr lang="en-US" sz="1900" dirty="0" err="1"/>
              <a:t>platform_version</a:t>
            </a:r>
            <a:r>
              <a:rPr lang="en-US" sz="1900" dirty="0"/>
              <a:t>"] %&gt; </a:t>
            </a:r>
            <a:r>
              <a:rPr lang="en-US" sz="1900" dirty="0" smtClean="0"/>
              <a:t>server.</a:t>
            </a:r>
          </a:p>
          <a:p>
            <a:r>
              <a:rPr lang="en-US" sz="1900" dirty="0" smtClean="0"/>
              <a:t>  with </a:t>
            </a:r>
            <a:r>
              <a:rPr lang="en-US" sz="1900" dirty="0"/>
              <a:t>&lt;%= node["memory"]["total"] %&gt; RAM.</a:t>
            </a:r>
          </a:p>
          <a:p>
            <a:r>
              <a:rPr lang="en-US" sz="1900" dirty="0" smtClean="0"/>
              <a:t>&lt;/p&gt;</a:t>
            </a:r>
            <a:endParaRPr lang="en-US" sz="1900" dirty="0"/>
          </a:p>
        </p:txBody>
      </p:sp>
      <p:sp>
        <p:nvSpPr>
          <p:cNvPr id="4" name="Text Placeholder 3"/>
          <p:cNvSpPr>
            <a:spLocks noGrp="1"/>
          </p:cNvSpPr>
          <p:nvPr>
            <p:ph type="body" sz="quarter" idx="11"/>
          </p:nvPr>
        </p:nvSpPr>
        <p:spPr/>
        <p:txBody>
          <a:bodyPr>
            <a:normAutofit fontScale="62500" lnSpcReduction="20000"/>
          </a:bodyPr>
          <a:lstStyle/>
          <a:p>
            <a:r>
              <a:rPr lang="en-US" dirty="0" smtClean="0"/>
              <a:t>cookbooks/apache/templates/default/</a:t>
            </a:r>
            <a:r>
              <a:rPr lang="en-US" dirty="0" err="1" smtClean="0"/>
              <a:t>index.html.erb</a:t>
            </a:r>
            <a:endParaRPr lang="en-US" dirty="0"/>
          </a:p>
        </p:txBody>
      </p:sp>
      <p:sp>
        <p:nvSpPr>
          <p:cNvPr id="7" name="Frame 6"/>
          <p:cNvSpPr/>
          <p:nvPr/>
        </p:nvSpPr>
        <p:spPr bwMode="auto">
          <a:xfrm>
            <a:off x="1485900" y="3279775"/>
            <a:ext cx="4546600" cy="5080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32138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Display node attributes</a:t>
            </a:r>
            <a:endParaRPr lang="en-US" dirty="0"/>
          </a:p>
        </p:txBody>
      </p:sp>
      <p:sp>
        <p:nvSpPr>
          <p:cNvPr id="3" name="Content Placeholder 2"/>
          <p:cNvSpPr>
            <a:spLocks noGrp="1"/>
          </p:cNvSpPr>
          <p:nvPr>
            <p:ph sz="quarter" idx="10"/>
          </p:nvPr>
        </p:nvSpPr>
        <p:spPr/>
        <p:txBody>
          <a:bodyPr>
            <a:normAutofit/>
          </a:bodyPr>
          <a:lstStyle/>
          <a:p>
            <a:r>
              <a:rPr lang="en-US" sz="1900" dirty="0"/>
              <a:t>&lt;h1&gt;hello world&lt;/h1&gt;</a:t>
            </a:r>
          </a:p>
          <a:p>
            <a:endParaRPr lang="en-US" sz="1900" dirty="0"/>
          </a:p>
          <a:p>
            <a:r>
              <a:rPr lang="en-US" sz="1900" dirty="0"/>
              <a:t>&lt;p&gt;</a:t>
            </a:r>
          </a:p>
          <a:p>
            <a:r>
              <a:rPr lang="en-US" sz="1900" dirty="0"/>
              <a:t>  </a:t>
            </a:r>
            <a:r>
              <a:rPr lang="en-US" sz="1900" dirty="0" smtClean="0"/>
              <a:t>This is </a:t>
            </a:r>
            <a:r>
              <a:rPr lang="en-US" sz="1900" dirty="0"/>
              <a:t>a &lt;%= node["platform"] %&gt; &lt;%= node["</a:t>
            </a:r>
            <a:r>
              <a:rPr lang="en-US" sz="1900" dirty="0" err="1"/>
              <a:t>platform_version</a:t>
            </a:r>
            <a:r>
              <a:rPr lang="en-US" sz="1900" dirty="0"/>
              <a:t>"] %&gt; </a:t>
            </a:r>
            <a:r>
              <a:rPr lang="en-US" sz="1900" dirty="0" smtClean="0"/>
              <a:t>server.</a:t>
            </a:r>
          </a:p>
          <a:p>
            <a:r>
              <a:rPr lang="en-US" sz="1900" dirty="0" smtClean="0"/>
              <a:t>  with </a:t>
            </a:r>
            <a:r>
              <a:rPr lang="en-US" sz="1900" dirty="0"/>
              <a:t>&lt;%= node["memory"]["total"] %&gt; RAM.</a:t>
            </a:r>
          </a:p>
          <a:p>
            <a:r>
              <a:rPr lang="en-US" sz="1900" dirty="0" smtClean="0"/>
              <a:t>&lt;/p&gt;</a:t>
            </a:r>
            <a:endParaRPr lang="en-US" sz="1900" dirty="0"/>
          </a:p>
        </p:txBody>
      </p:sp>
      <p:sp>
        <p:nvSpPr>
          <p:cNvPr id="4" name="Text Placeholder 3"/>
          <p:cNvSpPr>
            <a:spLocks noGrp="1"/>
          </p:cNvSpPr>
          <p:nvPr>
            <p:ph type="body" sz="quarter" idx="11"/>
          </p:nvPr>
        </p:nvSpPr>
        <p:spPr/>
        <p:txBody>
          <a:bodyPr>
            <a:normAutofit fontScale="62500" lnSpcReduction="20000"/>
          </a:bodyPr>
          <a:lstStyle/>
          <a:p>
            <a:r>
              <a:rPr lang="en-US" dirty="0" smtClean="0"/>
              <a:t>cookbooks/apache/templates/default/</a:t>
            </a:r>
            <a:r>
              <a:rPr lang="en-US" dirty="0" err="1" smtClean="0"/>
              <a:t>index.html.erb</a:t>
            </a:r>
            <a:endParaRPr lang="en-US" dirty="0"/>
          </a:p>
        </p:txBody>
      </p:sp>
      <p:sp>
        <p:nvSpPr>
          <p:cNvPr id="5" name="Frame 4"/>
          <p:cNvSpPr/>
          <p:nvPr/>
        </p:nvSpPr>
        <p:spPr bwMode="auto">
          <a:xfrm>
            <a:off x="2206625" y="2873375"/>
            <a:ext cx="3492500" cy="47625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Frame 5"/>
          <p:cNvSpPr/>
          <p:nvPr/>
        </p:nvSpPr>
        <p:spPr bwMode="auto">
          <a:xfrm>
            <a:off x="5715000" y="2857500"/>
            <a:ext cx="4603750" cy="5080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Frame 6"/>
          <p:cNvSpPr/>
          <p:nvPr/>
        </p:nvSpPr>
        <p:spPr bwMode="auto">
          <a:xfrm>
            <a:off x="1485900" y="3279775"/>
            <a:ext cx="4546600" cy="5080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2555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fontScale="32500" lnSpcReduction="20000"/>
          </a:bodyPr>
          <a:lstStyle/>
          <a:p>
            <a:r>
              <a:rPr lang="en-US" dirty="0"/>
              <a:t> * service[apache2] action start (up to date)</a:t>
            </a:r>
          </a:p>
          <a:p>
            <a:r>
              <a:rPr lang="en-US" dirty="0"/>
              <a:t>  * template[/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cdf94d to 51b17b</a:t>
            </a:r>
          </a:p>
          <a:p>
            <a:r>
              <a:rPr lang="en-US" dirty="0"/>
              <a:t>    --- /</a:t>
            </a:r>
            <a:r>
              <a:rPr lang="en-US" dirty="0" err="1"/>
              <a:t>var</a:t>
            </a:r>
            <a:r>
              <a:rPr lang="en-US" dirty="0"/>
              <a:t>/www/html/</a:t>
            </a:r>
            <a:r>
              <a:rPr lang="en-US" dirty="0" err="1"/>
              <a:t>index.html</a:t>
            </a:r>
            <a:r>
              <a:rPr lang="en-US" dirty="0"/>
              <a:t>        2015-09-23 10:19:36.076415999 +0000</a:t>
            </a:r>
          </a:p>
          <a:p>
            <a:r>
              <a:rPr lang="en-US" dirty="0"/>
              <a:t>    +++ /</a:t>
            </a:r>
            <a:r>
              <a:rPr lang="en-US" dirty="0" err="1"/>
              <a:t>tmp</a:t>
            </a:r>
            <a:r>
              <a:rPr lang="en-US" dirty="0"/>
              <a:t>/chef-rendered-template20150923-12966-1muvnml       2015-09-23 10:26:04.779566767 +0000</a:t>
            </a:r>
          </a:p>
          <a:p>
            <a:r>
              <a:rPr lang="en-US" dirty="0"/>
              <a:t>    @@ -1,2 +1,8 @@</a:t>
            </a:r>
          </a:p>
          <a:p>
            <a:r>
              <a:rPr lang="en-US" dirty="0"/>
              <a:t>     &lt;h1&gt;hello world&lt;/h1&gt;</a:t>
            </a:r>
          </a:p>
          <a:p>
            <a:r>
              <a:rPr lang="en-US" dirty="0"/>
              <a:t>    +</a:t>
            </a:r>
          </a:p>
          <a:p>
            <a:r>
              <a:rPr lang="en-US" dirty="0"/>
              <a:t>    +&lt;p&gt;</a:t>
            </a:r>
          </a:p>
          <a:p>
            <a:r>
              <a:rPr lang="en-US" dirty="0"/>
              <a:t>    +  This is a </a:t>
            </a:r>
            <a:r>
              <a:rPr lang="en-US" dirty="0" err="1"/>
              <a:t>ubuntu</a:t>
            </a:r>
            <a:r>
              <a:rPr lang="en-US" dirty="0"/>
              <a:t> 14.04 server.</a:t>
            </a:r>
          </a:p>
          <a:p>
            <a:r>
              <a:rPr lang="en-US" dirty="0"/>
              <a:t>    +  with 2048484kB RAM.</a:t>
            </a:r>
          </a:p>
          <a:p>
            <a:r>
              <a:rPr lang="en-US" dirty="0"/>
              <a:t>    +&lt;/p&gt;</a:t>
            </a:r>
          </a:p>
          <a:p>
            <a:r>
              <a:rPr lang="en-US" dirty="0"/>
              <a:t>    +</a:t>
            </a:r>
          </a:p>
          <a:p>
            <a:endParaRPr lang="en-US" dirty="0"/>
          </a:p>
          <a:p>
            <a:r>
              <a:rPr lang="en-US" dirty="0"/>
              <a:t>Running handlers:</a:t>
            </a:r>
          </a:p>
          <a:p>
            <a:r>
              <a:rPr lang="en-US" dirty="0"/>
              <a:t>Running handlers complete</a:t>
            </a:r>
          </a:p>
          <a:p>
            <a:r>
              <a:rPr lang="en-US" dirty="0"/>
              <a:t>Chef Client finished, 1/3 resources updated in 1.390230459 seconds</a:t>
            </a:r>
          </a:p>
        </p:txBody>
      </p:sp>
      <p:sp>
        <p:nvSpPr>
          <p:cNvPr id="5" name="Title 4"/>
          <p:cNvSpPr>
            <a:spLocks noGrp="1"/>
          </p:cNvSpPr>
          <p:nvPr>
            <p:ph type="title"/>
          </p:nvPr>
        </p:nvSpPr>
        <p:spPr/>
        <p:txBody>
          <a:bodyPr/>
          <a:lstStyle/>
          <a:p>
            <a:r>
              <a:rPr lang="en-US" dirty="0" smtClean="0"/>
              <a:t>Verify the change</a:t>
            </a:r>
            <a:endParaRPr lang="en-US" dirty="0"/>
          </a:p>
        </p:txBody>
      </p:sp>
      <p:sp>
        <p:nvSpPr>
          <p:cNvPr id="7" name="Content Placeholder 6"/>
          <p:cNvSpPr>
            <a:spLocks noGrp="1"/>
          </p:cNvSpPr>
          <p:nvPr>
            <p:ph sz="quarter" idx="12"/>
          </p:nvPr>
        </p:nvSpPr>
        <p:spPr/>
        <p:txBody>
          <a:bodyPr>
            <a:normAutofit fontScale="85000" lnSpcReduction="10000"/>
          </a:bodyPr>
          <a:lstStyle/>
          <a:p>
            <a:r>
              <a:rPr lang="en-US" dirty="0" err="1"/>
              <a:t>sudo</a:t>
            </a:r>
            <a:r>
              <a:rPr lang="en-US" dirty="0"/>
              <a:t> chef-client -z -r "recipe[apache]"</a:t>
            </a:r>
          </a:p>
        </p:txBody>
      </p:sp>
    </p:spTree>
    <p:extLst>
      <p:ext uri="{BB962C8B-B14F-4D97-AF65-F5344CB8AC3E}">
        <p14:creationId xmlns:p14="http://schemas.microsoft.com/office/powerpoint/2010/main" val="1990612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a:t>&lt;h1&gt;hello world&lt;/h1&gt;</a:t>
            </a:r>
          </a:p>
          <a:p>
            <a:endParaRPr lang="en-US" dirty="0"/>
          </a:p>
          <a:p>
            <a:r>
              <a:rPr lang="en-US" dirty="0"/>
              <a:t>&lt;p&gt;</a:t>
            </a:r>
          </a:p>
          <a:p>
            <a:r>
              <a:rPr lang="en-US" dirty="0"/>
              <a:t>  This is a </a:t>
            </a:r>
            <a:r>
              <a:rPr lang="en-US" dirty="0" err="1"/>
              <a:t>ubuntu</a:t>
            </a:r>
            <a:r>
              <a:rPr lang="en-US" dirty="0"/>
              <a:t> 14.04 server.</a:t>
            </a:r>
          </a:p>
          <a:p>
            <a:r>
              <a:rPr lang="en-US" dirty="0"/>
              <a:t>  with 2048484kB RAM.</a:t>
            </a:r>
          </a:p>
          <a:p>
            <a:r>
              <a:rPr lang="en-US" dirty="0"/>
              <a:t>&lt;/p&gt;</a:t>
            </a:r>
          </a:p>
          <a:p>
            <a:endParaRPr lang="en-US" dirty="0"/>
          </a:p>
        </p:txBody>
      </p:sp>
      <p:sp>
        <p:nvSpPr>
          <p:cNvPr id="3" name="Title 2"/>
          <p:cNvSpPr>
            <a:spLocks noGrp="1"/>
          </p:cNvSpPr>
          <p:nvPr>
            <p:ph type="title"/>
          </p:nvPr>
        </p:nvSpPr>
        <p:spPr/>
        <p:txBody>
          <a:bodyPr/>
          <a:lstStyle/>
          <a:p>
            <a:r>
              <a:rPr lang="en-US" dirty="0" smtClean="0"/>
              <a:t>Verify the change</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curl http://</a:t>
            </a:r>
            <a:r>
              <a:rPr lang="en-US" dirty="0" err="1" smtClean="0"/>
              <a:t>localhost</a:t>
            </a:r>
            <a:endParaRPr lang="en-US" dirty="0"/>
          </a:p>
        </p:txBody>
      </p:sp>
    </p:spTree>
    <p:extLst>
      <p:ext uri="{BB962C8B-B14F-4D97-AF65-F5344CB8AC3E}">
        <p14:creationId xmlns:p14="http://schemas.microsoft.com/office/powerpoint/2010/main" val="3735736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Just an Introduction</a:t>
            </a:r>
            <a:endParaRPr lang="en-US" dirty="0"/>
          </a:p>
        </p:txBody>
      </p:sp>
      <p:sp>
        <p:nvSpPr>
          <p:cNvPr id="3" name="Text Placeholder 2"/>
          <p:cNvSpPr>
            <a:spLocks noGrp="1"/>
          </p:cNvSpPr>
          <p:nvPr>
            <p:ph type="body" sz="quarter" idx="10"/>
          </p:nvPr>
        </p:nvSpPr>
        <p:spPr/>
        <p:txBody>
          <a:bodyPr/>
          <a:lstStyle/>
          <a:p>
            <a:r>
              <a:rPr lang="en-US" dirty="0" smtClean="0"/>
              <a:t>Today is just an Introduction to Chef</a:t>
            </a:r>
          </a:p>
          <a:p>
            <a:r>
              <a:rPr lang="en-US" dirty="0" smtClean="0"/>
              <a:t>We’ll cover lots of topics but won’t go too deep on any of them</a:t>
            </a:r>
          </a:p>
          <a:p>
            <a:r>
              <a:rPr lang="en-US" dirty="0" smtClean="0"/>
              <a:t>Any discussion that takes us too far off the path </a:t>
            </a:r>
            <a:r>
              <a:rPr lang="en-US" dirty="0"/>
              <a:t>will be captured</a:t>
            </a:r>
          </a:p>
          <a:p>
            <a:pPr lvl="1"/>
            <a:r>
              <a:rPr lang="en-US" sz="4000" dirty="0" smtClean="0"/>
              <a:t>We will return to these topics as time permits</a:t>
            </a:r>
            <a:endParaRPr lang="en-US" sz="4000" dirty="0"/>
          </a:p>
        </p:txBody>
      </p:sp>
    </p:spTree>
    <p:extLst>
      <p:ext uri="{BB962C8B-B14F-4D97-AF65-F5344CB8AC3E}">
        <p14:creationId xmlns:p14="http://schemas.microsoft.com/office/powerpoint/2010/main" val="2663665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Custom node attributes</a:t>
            </a:r>
            <a:endParaRPr lang="en-US" dirty="0"/>
          </a:p>
        </p:txBody>
      </p:sp>
      <p:sp>
        <p:nvSpPr>
          <p:cNvPr id="6" name="Text Placeholder 5"/>
          <p:cNvSpPr>
            <a:spLocks noGrp="1"/>
          </p:cNvSpPr>
          <p:nvPr>
            <p:ph type="body" sz="quarter" idx="10"/>
          </p:nvPr>
        </p:nvSpPr>
        <p:spPr/>
        <p:txBody>
          <a:bodyPr/>
          <a:lstStyle/>
          <a:p>
            <a:r>
              <a:rPr lang="en-US" dirty="0" err="1" smtClean="0"/>
              <a:t>Ohai</a:t>
            </a:r>
            <a:r>
              <a:rPr lang="en-US" dirty="0" smtClean="0"/>
              <a:t> provides many attributes for the node object</a:t>
            </a:r>
          </a:p>
          <a:p>
            <a:r>
              <a:rPr lang="en-US" dirty="0" smtClean="0"/>
              <a:t>You may want to include your own custom attributes</a:t>
            </a:r>
          </a:p>
          <a:p>
            <a:endParaRPr lang="en-US" dirty="0"/>
          </a:p>
        </p:txBody>
      </p:sp>
    </p:spTree>
    <p:extLst>
      <p:ext uri="{BB962C8B-B14F-4D97-AF65-F5344CB8AC3E}">
        <p14:creationId xmlns:p14="http://schemas.microsoft.com/office/powerpoint/2010/main" val="2408573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Lab 6 - Create a custom node attribute </a:t>
            </a:r>
          </a:p>
        </p:txBody>
      </p:sp>
      <p:sp>
        <p:nvSpPr>
          <p:cNvPr id="3" name="Text Placeholder 2"/>
          <p:cNvSpPr>
            <a:spLocks noGrp="1"/>
          </p:cNvSpPr>
          <p:nvPr>
            <p:ph type="body" sz="quarter" idx="10"/>
          </p:nvPr>
        </p:nvSpPr>
        <p:spPr/>
        <p:txBody>
          <a:bodyPr/>
          <a:lstStyle/>
          <a:p>
            <a:r>
              <a:rPr lang="en-US" b="1" dirty="0" smtClean="0"/>
              <a:t>Problem</a:t>
            </a:r>
            <a:r>
              <a:rPr lang="en-US" dirty="0" smtClean="0"/>
              <a:t>:  We need a customized greeting on our home page.</a:t>
            </a:r>
          </a:p>
          <a:p>
            <a:r>
              <a:rPr lang="en-US" b="1" dirty="0" smtClean="0"/>
              <a:t>Success Criteria</a:t>
            </a:r>
            <a:r>
              <a:rPr lang="en-US" dirty="0" smtClean="0"/>
              <a:t>:  Our home page includes a custom greeting.</a:t>
            </a:r>
            <a:endParaRPr lang="en-US" dirty="0"/>
          </a:p>
          <a:p>
            <a:pPr marL="0" indent="0">
              <a:buNone/>
            </a:pPr>
            <a:endParaRPr lang="en-US" dirty="0" smtClean="0"/>
          </a:p>
        </p:txBody>
      </p:sp>
    </p:spTree>
    <p:extLst>
      <p:ext uri="{BB962C8B-B14F-4D97-AF65-F5344CB8AC3E}">
        <p14:creationId xmlns:p14="http://schemas.microsoft.com/office/powerpoint/2010/main" val="2150460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6 - </a:t>
            </a:r>
            <a:r>
              <a:rPr lang="en-US" dirty="0"/>
              <a:t>Create a custom node attribute</a:t>
            </a:r>
            <a:r>
              <a:rPr lang="en-US" dirty="0" smtClean="0"/>
              <a:t> </a:t>
            </a:r>
            <a:endParaRPr lang="en-US" dirty="0"/>
          </a:p>
        </p:txBody>
      </p:sp>
      <p:sp>
        <p:nvSpPr>
          <p:cNvPr id="3" name="Text Placeholder 2"/>
          <p:cNvSpPr>
            <a:spLocks noGrp="1"/>
          </p:cNvSpPr>
          <p:nvPr>
            <p:ph type="body" sz="quarter" idx="10"/>
          </p:nvPr>
        </p:nvSpPr>
        <p:spPr/>
        <p:txBody>
          <a:bodyPr/>
          <a:lstStyle/>
          <a:p>
            <a:pPr marL="742950" indent="-742950">
              <a:buFont typeface="+mj-lt"/>
              <a:buAutoNum type="arabicPeriod"/>
            </a:pPr>
            <a:r>
              <a:rPr lang="en-US" dirty="0" smtClean="0"/>
              <a:t>Create the attribute</a:t>
            </a:r>
          </a:p>
          <a:p>
            <a:pPr marL="742950" indent="-742950">
              <a:buFont typeface="+mj-lt"/>
              <a:buAutoNum type="arabicPeriod"/>
            </a:pPr>
            <a:r>
              <a:rPr lang="en-US" dirty="0" smtClean="0"/>
              <a:t>Display the attribute on the home page</a:t>
            </a:r>
            <a:endParaRPr lang="en-US" dirty="0"/>
          </a:p>
        </p:txBody>
      </p:sp>
    </p:spTree>
    <p:extLst>
      <p:ext uri="{BB962C8B-B14F-4D97-AF65-F5344CB8AC3E}">
        <p14:creationId xmlns:p14="http://schemas.microsoft.com/office/powerpoint/2010/main" val="3709892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sz="1400" dirty="0"/>
              <a:t>Usage: chef generate attribute [path/to/cookbook] NAME [options]</a:t>
            </a:r>
          </a:p>
          <a:p>
            <a:r>
              <a:rPr lang="en-US" sz="1400" dirty="0"/>
              <a:t>    -C, --copyright COPYRIGHT        Name of the copyright holder - defaults to 'The Authors'</a:t>
            </a:r>
          </a:p>
          <a:p>
            <a:r>
              <a:rPr lang="en-US" sz="1400" dirty="0"/>
              <a:t>    -m, --email EMAIL                Email address of the author - defaults to '</a:t>
            </a:r>
            <a:r>
              <a:rPr lang="en-US" sz="1400" dirty="0" err="1"/>
              <a:t>you@example.com</a:t>
            </a:r>
            <a:r>
              <a:rPr lang="en-US" sz="1400" dirty="0"/>
              <a:t>'</a:t>
            </a:r>
          </a:p>
          <a:p>
            <a:r>
              <a:rPr lang="en-US" sz="1400" dirty="0"/>
              <a:t>    -I, --license LICENSE            </a:t>
            </a:r>
            <a:r>
              <a:rPr lang="en-US" sz="1400" dirty="0" err="1"/>
              <a:t>all_rights</a:t>
            </a:r>
            <a:r>
              <a:rPr lang="en-US" sz="1400" dirty="0"/>
              <a:t>, apache2, </a:t>
            </a:r>
            <a:r>
              <a:rPr lang="en-US" sz="1400" dirty="0" err="1"/>
              <a:t>mit</a:t>
            </a:r>
            <a:r>
              <a:rPr lang="en-US" sz="1400" dirty="0"/>
              <a:t>, gplv2, gplv3 - defaults to </a:t>
            </a:r>
            <a:r>
              <a:rPr lang="en-US" sz="1400" dirty="0" err="1"/>
              <a:t>all_rights</a:t>
            </a:r>
            <a:endParaRPr lang="en-US" sz="1400" dirty="0"/>
          </a:p>
          <a:p>
            <a:r>
              <a:rPr lang="en-US" sz="1400" dirty="0"/>
              <a:t>    -g GENERATOR_COOKBOOK_PATH,      Use GENERATOR_COOKBOOK_PATH for the </a:t>
            </a:r>
            <a:r>
              <a:rPr lang="en-US" sz="1400" dirty="0" err="1"/>
              <a:t>code_generator</a:t>
            </a:r>
            <a:r>
              <a:rPr lang="en-US" sz="1400" dirty="0"/>
              <a:t> cookbook</a:t>
            </a:r>
          </a:p>
          <a:p>
            <a:r>
              <a:rPr lang="en-US" sz="1400" dirty="0"/>
              <a:t>        --generator-cookbook</a:t>
            </a:r>
          </a:p>
        </p:txBody>
      </p:sp>
      <p:sp>
        <p:nvSpPr>
          <p:cNvPr id="3" name="Title 2"/>
          <p:cNvSpPr>
            <a:spLocks noGrp="1"/>
          </p:cNvSpPr>
          <p:nvPr>
            <p:ph type="title"/>
          </p:nvPr>
        </p:nvSpPr>
        <p:spPr/>
        <p:txBody>
          <a:bodyPr/>
          <a:lstStyle/>
          <a:p>
            <a:r>
              <a:rPr lang="en-US" dirty="0" smtClean="0"/>
              <a:t>chef can generate attributes</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chef generate attribute --help</a:t>
            </a:r>
            <a:endParaRPr lang="en-US" dirty="0"/>
          </a:p>
        </p:txBody>
      </p:sp>
    </p:spTree>
    <p:extLst>
      <p:ext uri="{BB962C8B-B14F-4D97-AF65-F5344CB8AC3E}">
        <p14:creationId xmlns:p14="http://schemas.microsoft.com/office/powerpoint/2010/main" val="3213447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sz="1600" dirty="0"/>
              <a:t>Compiling Cookbooks...</a:t>
            </a:r>
          </a:p>
          <a:p>
            <a:r>
              <a:rPr lang="en-US" sz="1600" dirty="0"/>
              <a:t>Recipe: </a:t>
            </a:r>
            <a:r>
              <a:rPr lang="en-US" sz="1600" dirty="0" err="1"/>
              <a:t>code_generator</a:t>
            </a:r>
            <a:r>
              <a:rPr lang="en-US" sz="1600" dirty="0"/>
              <a:t>::attribute</a:t>
            </a:r>
          </a:p>
          <a:p>
            <a:r>
              <a:rPr lang="en-US" sz="1600" dirty="0"/>
              <a:t>  * directory[cookbooks/apache/attributes] action create</a:t>
            </a:r>
          </a:p>
          <a:p>
            <a:r>
              <a:rPr lang="en-US" sz="1600" dirty="0"/>
              <a:t>    - create new directory cookbooks/apache/attributes</a:t>
            </a:r>
          </a:p>
          <a:p>
            <a:r>
              <a:rPr lang="en-US" sz="1600" dirty="0"/>
              <a:t>  * template[cookbooks/apache/attributes/</a:t>
            </a:r>
            <a:r>
              <a:rPr lang="en-US" sz="1600" dirty="0" err="1"/>
              <a:t>default.rb</a:t>
            </a:r>
            <a:r>
              <a:rPr lang="en-US" sz="1600" dirty="0"/>
              <a:t>] action create</a:t>
            </a:r>
          </a:p>
          <a:p>
            <a:r>
              <a:rPr lang="en-US" sz="1600" dirty="0"/>
              <a:t>    - create new file cookbooks/apache/attributes/</a:t>
            </a:r>
            <a:r>
              <a:rPr lang="en-US" sz="1600" dirty="0" err="1"/>
              <a:t>default.rb</a:t>
            </a:r>
            <a:endParaRPr lang="en-US" sz="1600" dirty="0"/>
          </a:p>
          <a:p>
            <a:r>
              <a:rPr lang="en-US" sz="1600" dirty="0"/>
              <a:t>    - update content in file cookbooks/apache/attributes/</a:t>
            </a:r>
            <a:r>
              <a:rPr lang="en-US" sz="1600" dirty="0" err="1"/>
              <a:t>default.rb</a:t>
            </a:r>
            <a:r>
              <a:rPr lang="en-US" sz="1600" dirty="0"/>
              <a:t> from none to e3b0c4</a:t>
            </a:r>
          </a:p>
          <a:p>
            <a:r>
              <a:rPr lang="en-US" sz="1600" dirty="0"/>
              <a:t>    (diff output suppressed by </a:t>
            </a:r>
            <a:r>
              <a:rPr lang="en-US" sz="1600" dirty="0" err="1"/>
              <a:t>config</a:t>
            </a:r>
            <a:r>
              <a:rPr lang="en-US" sz="1600" dirty="0"/>
              <a:t>)</a:t>
            </a:r>
          </a:p>
        </p:txBody>
      </p:sp>
      <p:sp>
        <p:nvSpPr>
          <p:cNvPr id="3" name="Title 2"/>
          <p:cNvSpPr>
            <a:spLocks noGrp="1"/>
          </p:cNvSpPr>
          <p:nvPr>
            <p:ph type="title"/>
          </p:nvPr>
        </p:nvSpPr>
        <p:spPr/>
        <p:txBody>
          <a:bodyPr/>
          <a:lstStyle/>
          <a:p>
            <a:r>
              <a:rPr lang="en-US" dirty="0" smtClean="0"/>
              <a:t>Generate attribute</a:t>
            </a:r>
            <a:endParaRPr lang="en-US" dirty="0"/>
          </a:p>
        </p:txBody>
      </p:sp>
      <p:sp>
        <p:nvSpPr>
          <p:cNvPr id="4" name="Content Placeholder 3"/>
          <p:cNvSpPr>
            <a:spLocks noGrp="1"/>
          </p:cNvSpPr>
          <p:nvPr>
            <p:ph sz="quarter" idx="12"/>
          </p:nvPr>
        </p:nvSpPr>
        <p:spPr/>
        <p:txBody>
          <a:bodyPr anchor="ctr" anchorCtr="0">
            <a:normAutofit fontScale="62500" lnSpcReduction="20000"/>
          </a:bodyPr>
          <a:lstStyle/>
          <a:p>
            <a:r>
              <a:rPr lang="en-US" dirty="0"/>
              <a:t>chef generate attribute cookbooks/apache/ default</a:t>
            </a:r>
          </a:p>
        </p:txBody>
      </p:sp>
    </p:spTree>
    <p:extLst>
      <p:ext uri="{BB962C8B-B14F-4D97-AF65-F5344CB8AC3E}">
        <p14:creationId xmlns:p14="http://schemas.microsoft.com/office/powerpoint/2010/main" val="879029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Create an attribute</a:t>
            </a:r>
            <a:endParaRPr lang="en-US" dirty="0"/>
          </a:p>
        </p:txBody>
      </p:sp>
      <p:sp>
        <p:nvSpPr>
          <p:cNvPr id="5" name="Content Placeholder 4"/>
          <p:cNvSpPr>
            <a:spLocks noGrp="1"/>
          </p:cNvSpPr>
          <p:nvPr>
            <p:ph sz="quarter" idx="10"/>
          </p:nvPr>
        </p:nvSpPr>
        <p:spPr/>
        <p:txBody>
          <a:bodyPr/>
          <a:lstStyle/>
          <a:p>
            <a:r>
              <a:rPr lang="en-US" dirty="0">
                <a:solidFill>
                  <a:srgbClr val="000000"/>
                </a:solidFill>
              </a:rPr>
              <a:t>default</a:t>
            </a:r>
            <a:r>
              <a:rPr lang="en-US" b="1" dirty="0">
                <a:solidFill>
                  <a:srgbClr val="CE5C00"/>
                </a:solidFill>
              </a:rPr>
              <a:t>[</a:t>
            </a:r>
            <a:r>
              <a:rPr lang="en-US" b="1" dirty="0">
                <a:solidFill>
                  <a:srgbClr val="4E9A06"/>
                </a:solidFill>
              </a:rPr>
              <a:t>'apache'</a:t>
            </a:r>
            <a:r>
              <a:rPr lang="en-US" b="1" dirty="0">
                <a:solidFill>
                  <a:srgbClr val="CE5C00"/>
                </a:solidFill>
              </a:rPr>
              <a:t>][</a:t>
            </a:r>
            <a:r>
              <a:rPr lang="en-US" b="1" dirty="0">
                <a:solidFill>
                  <a:srgbClr val="4E9A06"/>
                </a:solidFill>
              </a:rPr>
              <a:t>'greeting'</a:t>
            </a:r>
            <a:r>
              <a:rPr lang="en-US" b="1" dirty="0">
                <a:solidFill>
                  <a:srgbClr val="CE5C00"/>
                </a:solidFill>
              </a:rPr>
              <a:t>] = </a:t>
            </a:r>
            <a:r>
              <a:rPr lang="en-US" b="1" dirty="0" smtClean="0">
                <a:solidFill>
                  <a:srgbClr val="4E9A06"/>
                </a:solidFill>
              </a:rPr>
              <a:t>'DC'</a:t>
            </a:r>
            <a:endParaRPr lang="en-US" b="1" dirty="0">
              <a:solidFill>
                <a:srgbClr val="4E9A06"/>
              </a:solidFill>
            </a:endParaRPr>
          </a:p>
          <a:p>
            <a:endParaRPr lang="en-US" dirty="0"/>
          </a:p>
        </p:txBody>
      </p:sp>
      <p:sp>
        <p:nvSpPr>
          <p:cNvPr id="6" name="Text Placeholder 5"/>
          <p:cNvSpPr>
            <a:spLocks noGrp="1"/>
          </p:cNvSpPr>
          <p:nvPr>
            <p:ph type="body" sz="quarter" idx="11"/>
          </p:nvPr>
        </p:nvSpPr>
        <p:spPr/>
        <p:txBody>
          <a:bodyPr>
            <a:normAutofit fontScale="77500" lnSpcReduction="20000"/>
          </a:bodyPr>
          <a:lstStyle/>
          <a:p>
            <a:r>
              <a:rPr lang="en-US" dirty="0" smtClean="0"/>
              <a:t>cookbooks/apache/attributes/</a:t>
            </a:r>
            <a:r>
              <a:rPr lang="en-US" dirty="0" err="1" smtClean="0"/>
              <a:t>default.rb</a:t>
            </a:r>
            <a:endParaRPr lang="en-US" dirty="0"/>
          </a:p>
        </p:txBody>
      </p:sp>
    </p:spTree>
    <p:extLst>
      <p:ext uri="{BB962C8B-B14F-4D97-AF65-F5344CB8AC3E}">
        <p14:creationId xmlns:p14="http://schemas.microsoft.com/office/powerpoint/2010/main" val="1379901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home page</a:t>
            </a:r>
            <a:endParaRPr lang="en-US" dirty="0"/>
          </a:p>
        </p:txBody>
      </p:sp>
      <p:sp>
        <p:nvSpPr>
          <p:cNvPr id="3" name="Content Placeholder 2"/>
          <p:cNvSpPr>
            <a:spLocks noGrp="1"/>
          </p:cNvSpPr>
          <p:nvPr>
            <p:ph sz="quarter" idx="10"/>
          </p:nvPr>
        </p:nvSpPr>
        <p:spPr/>
        <p:txBody>
          <a:bodyPr>
            <a:normAutofit/>
          </a:bodyPr>
          <a:lstStyle/>
          <a:p>
            <a:r>
              <a:rPr lang="en-US" sz="1900" dirty="0"/>
              <a:t>&lt;h1&gt;hello &lt;%= node['</a:t>
            </a:r>
            <a:r>
              <a:rPr lang="en-US" sz="1900" dirty="0" smtClean="0"/>
              <a:t>apache</a:t>
            </a:r>
            <a:r>
              <a:rPr lang="en-US" sz="1900" dirty="0"/>
              <a:t>']['</a:t>
            </a:r>
            <a:r>
              <a:rPr lang="en-US" sz="1900" dirty="0" smtClean="0"/>
              <a:t>greeting</a:t>
            </a:r>
            <a:r>
              <a:rPr lang="en-US" sz="1900" dirty="0"/>
              <a:t>'] %&gt;&lt;/h1&gt;</a:t>
            </a:r>
          </a:p>
          <a:p>
            <a:endParaRPr lang="en-US" sz="1900" dirty="0"/>
          </a:p>
          <a:p>
            <a:r>
              <a:rPr lang="en-US" sz="1900" dirty="0"/>
              <a:t>&lt;p&gt;</a:t>
            </a:r>
          </a:p>
          <a:p>
            <a:r>
              <a:rPr lang="en-US" sz="1900" dirty="0"/>
              <a:t>  This is a &lt;%= node['platform'] %&gt; &lt;%= node['</a:t>
            </a:r>
            <a:r>
              <a:rPr lang="en-US" sz="1900" dirty="0" err="1"/>
              <a:t>platform_version</a:t>
            </a:r>
            <a:r>
              <a:rPr lang="en-US" sz="1900" dirty="0"/>
              <a:t>'] %&gt; server.</a:t>
            </a:r>
          </a:p>
          <a:p>
            <a:r>
              <a:rPr lang="en-US" sz="1900" dirty="0"/>
              <a:t>  with &lt;%= node['memory']['total'] %&gt; RAM.</a:t>
            </a:r>
          </a:p>
          <a:p>
            <a:r>
              <a:rPr lang="en-US" sz="1900" dirty="0"/>
              <a:t>&lt;/p&gt;</a:t>
            </a:r>
          </a:p>
          <a:p>
            <a:endParaRPr lang="en-US" sz="1900" dirty="0"/>
          </a:p>
        </p:txBody>
      </p:sp>
      <p:sp>
        <p:nvSpPr>
          <p:cNvPr id="4" name="Text Placeholder 3"/>
          <p:cNvSpPr>
            <a:spLocks noGrp="1"/>
          </p:cNvSpPr>
          <p:nvPr>
            <p:ph type="body" sz="quarter" idx="11"/>
          </p:nvPr>
        </p:nvSpPr>
        <p:spPr/>
        <p:txBody>
          <a:bodyPr>
            <a:normAutofit fontScale="62500" lnSpcReduction="20000"/>
          </a:bodyPr>
          <a:lstStyle/>
          <a:p>
            <a:r>
              <a:rPr lang="en-US" dirty="0"/>
              <a:t>cookbooks/apache/templates/default/</a:t>
            </a:r>
            <a:r>
              <a:rPr lang="en-US" dirty="0" err="1"/>
              <a:t>index.html.erb</a:t>
            </a:r>
            <a:endParaRPr lang="en-US" dirty="0"/>
          </a:p>
        </p:txBody>
      </p:sp>
    </p:spTree>
    <p:extLst>
      <p:ext uri="{BB962C8B-B14F-4D97-AF65-F5344CB8AC3E}">
        <p14:creationId xmlns:p14="http://schemas.microsoft.com/office/powerpoint/2010/main" val="3973390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a:bodyPr>
          <a:lstStyle/>
          <a:p>
            <a:r>
              <a:rPr lang="en-US" sz="3400" dirty="0"/>
              <a:t>WARNING: No knife configuration file found</a:t>
            </a:r>
          </a:p>
          <a:p>
            <a:r>
              <a:rPr lang="pl-PL" sz="3400" dirty="0"/>
              <a:t>ip-172-31-47-246.ec2.internal</a:t>
            </a:r>
          </a:p>
        </p:txBody>
      </p:sp>
      <p:sp>
        <p:nvSpPr>
          <p:cNvPr id="5" name="Title 4"/>
          <p:cNvSpPr>
            <a:spLocks noGrp="1"/>
          </p:cNvSpPr>
          <p:nvPr>
            <p:ph type="title"/>
          </p:nvPr>
        </p:nvSpPr>
        <p:spPr/>
        <p:txBody>
          <a:bodyPr/>
          <a:lstStyle/>
          <a:p>
            <a:r>
              <a:rPr lang="en-US" dirty="0" smtClean="0"/>
              <a:t>Let’s look at the node</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a:t>knife node list --local</a:t>
            </a:r>
          </a:p>
        </p:txBody>
      </p:sp>
    </p:spTree>
    <p:extLst>
      <p:ext uri="{BB962C8B-B14F-4D97-AF65-F5344CB8AC3E}">
        <p14:creationId xmlns:p14="http://schemas.microsoft.com/office/powerpoint/2010/main" val="4010213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70000" lnSpcReduction="20000"/>
          </a:bodyPr>
          <a:lstStyle/>
          <a:p>
            <a:r>
              <a:rPr lang="en-US" dirty="0"/>
              <a:t>WARNING: No knife configuration file found</a:t>
            </a:r>
          </a:p>
          <a:p>
            <a:r>
              <a:rPr lang="en-US" dirty="0"/>
              <a:t>Node Name:   ip-172-31-47-246.ec2.internal</a:t>
            </a:r>
          </a:p>
          <a:p>
            <a:r>
              <a:rPr lang="en-US" dirty="0"/>
              <a:t>Environment: _default</a:t>
            </a:r>
          </a:p>
          <a:p>
            <a:r>
              <a:rPr lang="en-US" dirty="0"/>
              <a:t>FQDN:        ip-172-31-47-246.ec2.internal</a:t>
            </a:r>
          </a:p>
          <a:p>
            <a:r>
              <a:rPr lang="en-US" dirty="0"/>
              <a:t>IP:          54.173.239.129</a:t>
            </a:r>
          </a:p>
          <a:p>
            <a:r>
              <a:rPr lang="en-US" dirty="0"/>
              <a:t>Run List:    recipe[apache]</a:t>
            </a:r>
          </a:p>
          <a:p>
            <a:r>
              <a:rPr lang="en-US" dirty="0"/>
              <a:t>Roles:</a:t>
            </a:r>
          </a:p>
          <a:p>
            <a:r>
              <a:rPr lang="en-US" dirty="0"/>
              <a:t>Recipes:     apache::default</a:t>
            </a:r>
          </a:p>
          <a:p>
            <a:r>
              <a:rPr lang="en-US" dirty="0"/>
              <a:t>Platform:    </a:t>
            </a:r>
            <a:r>
              <a:rPr lang="en-US" dirty="0" err="1"/>
              <a:t>ubuntu</a:t>
            </a:r>
            <a:r>
              <a:rPr lang="en-US" dirty="0"/>
              <a:t> 14.04</a:t>
            </a:r>
          </a:p>
          <a:p>
            <a:r>
              <a:rPr lang="en-US" dirty="0"/>
              <a:t>Tags:</a:t>
            </a:r>
          </a:p>
        </p:txBody>
      </p:sp>
      <p:sp>
        <p:nvSpPr>
          <p:cNvPr id="3" name="Title 2"/>
          <p:cNvSpPr>
            <a:spLocks noGrp="1"/>
          </p:cNvSpPr>
          <p:nvPr>
            <p:ph type="title"/>
          </p:nvPr>
        </p:nvSpPr>
        <p:spPr/>
        <p:txBody>
          <a:bodyPr/>
          <a:lstStyle/>
          <a:p>
            <a:r>
              <a:rPr lang="en-US" dirty="0"/>
              <a:t>Let’s look at the node</a:t>
            </a:r>
          </a:p>
        </p:txBody>
      </p:sp>
      <p:sp>
        <p:nvSpPr>
          <p:cNvPr id="4" name="Content Placeholder 3"/>
          <p:cNvSpPr>
            <a:spLocks noGrp="1"/>
          </p:cNvSpPr>
          <p:nvPr>
            <p:ph sz="quarter" idx="12"/>
          </p:nvPr>
        </p:nvSpPr>
        <p:spPr/>
        <p:txBody>
          <a:bodyPr anchor="ctr" anchorCtr="0">
            <a:normAutofit fontScale="62500" lnSpcReduction="20000"/>
          </a:bodyPr>
          <a:lstStyle/>
          <a:p>
            <a:r>
              <a:rPr lang="en-US" dirty="0"/>
              <a:t>knife node show </a:t>
            </a:r>
            <a:r>
              <a:rPr lang="en-US" dirty="0" smtClean="0"/>
              <a:t>ip-</a:t>
            </a:r>
            <a:r>
              <a:rPr lang="en-US" dirty="0"/>
              <a:t>172-31-28-107</a:t>
            </a:r>
            <a:r>
              <a:rPr lang="en-US" dirty="0" smtClean="0"/>
              <a:t>.ec2.internal </a:t>
            </a:r>
            <a:r>
              <a:rPr lang="en-US" dirty="0"/>
              <a:t>--local</a:t>
            </a:r>
          </a:p>
        </p:txBody>
      </p:sp>
    </p:spTree>
    <p:extLst>
      <p:ext uri="{BB962C8B-B14F-4D97-AF65-F5344CB8AC3E}">
        <p14:creationId xmlns:p14="http://schemas.microsoft.com/office/powerpoint/2010/main" val="2305822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sz="3400" dirty="0"/>
              <a:t>WARNING: No knife configuration file found</a:t>
            </a:r>
          </a:p>
          <a:p>
            <a:r>
              <a:rPr lang="en-US" sz="3400" dirty="0"/>
              <a:t>ip-172-31-47-246.ec2.internal:</a:t>
            </a:r>
          </a:p>
          <a:p>
            <a:r>
              <a:rPr lang="en-US" sz="3400" dirty="0"/>
              <a:t>  apache:</a:t>
            </a:r>
          </a:p>
        </p:txBody>
      </p:sp>
      <p:sp>
        <p:nvSpPr>
          <p:cNvPr id="3" name="Title 2"/>
          <p:cNvSpPr>
            <a:spLocks noGrp="1"/>
          </p:cNvSpPr>
          <p:nvPr>
            <p:ph type="title"/>
          </p:nvPr>
        </p:nvSpPr>
        <p:spPr/>
        <p:txBody>
          <a:bodyPr/>
          <a:lstStyle/>
          <a:p>
            <a:r>
              <a:rPr lang="en-US" dirty="0"/>
              <a:t>Let’s look at the node</a:t>
            </a:r>
          </a:p>
        </p:txBody>
      </p:sp>
      <p:sp>
        <p:nvSpPr>
          <p:cNvPr id="4" name="Content Placeholder 3"/>
          <p:cNvSpPr>
            <a:spLocks noGrp="1"/>
          </p:cNvSpPr>
          <p:nvPr>
            <p:ph sz="quarter" idx="12"/>
          </p:nvPr>
        </p:nvSpPr>
        <p:spPr/>
        <p:txBody>
          <a:bodyPr anchor="ctr" anchorCtr="0">
            <a:normAutofit/>
          </a:bodyPr>
          <a:lstStyle/>
          <a:p>
            <a:r>
              <a:rPr lang="en-US" sz="2100" dirty="0"/>
              <a:t>knife node show ip-172-31-47-246.ec2.internal --local -a apache</a:t>
            </a:r>
          </a:p>
        </p:txBody>
      </p:sp>
    </p:spTree>
    <p:extLst>
      <p:ext uri="{BB962C8B-B14F-4D97-AF65-F5344CB8AC3E}">
        <p14:creationId xmlns:p14="http://schemas.microsoft.com/office/powerpoint/2010/main" val="2692553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Logistics</a:t>
            </a:r>
            <a:endParaRPr lang="en-US" dirty="0"/>
          </a:p>
        </p:txBody>
      </p:sp>
      <p:sp>
        <p:nvSpPr>
          <p:cNvPr id="3" name="Text Placeholder 2"/>
          <p:cNvSpPr>
            <a:spLocks noGrp="1"/>
          </p:cNvSpPr>
          <p:nvPr>
            <p:ph type="body" sz="quarter" idx="10"/>
          </p:nvPr>
        </p:nvSpPr>
        <p:spPr/>
        <p:txBody>
          <a:bodyPr/>
          <a:lstStyle/>
          <a:p>
            <a:r>
              <a:rPr lang="en-US" dirty="0" smtClean="0"/>
              <a:t>Slides in the </a:t>
            </a:r>
            <a:r>
              <a:rPr lang="en-US" dirty="0" err="1" smtClean="0"/>
              <a:t>GitHub</a:t>
            </a:r>
            <a:r>
              <a:rPr lang="en-US" dirty="0" smtClean="0"/>
              <a:t> repository</a:t>
            </a:r>
          </a:p>
          <a:p>
            <a:endParaRPr lang="en-US" dirty="0"/>
          </a:p>
          <a:p>
            <a:r>
              <a:rPr lang="en-US" dirty="0" smtClean="0"/>
              <a:t>But…we have a social contract…</a:t>
            </a:r>
            <a:endParaRPr lang="en-US" dirty="0"/>
          </a:p>
        </p:txBody>
      </p:sp>
    </p:spTree>
    <p:extLst>
      <p:ext uri="{BB962C8B-B14F-4D97-AF65-F5344CB8AC3E}">
        <p14:creationId xmlns:p14="http://schemas.microsoft.com/office/powerpoint/2010/main" val="2008539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fontScale="40000" lnSpcReduction="20000"/>
          </a:bodyPr>
          <a:lstStyle/>
          <a:p>
            <a:r>
              <a:rPr lang="en-US" dirty="0"/>
              <a:t> * template[/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51b17b to a74dd1</a:t>
            </a:r>
          </a:p>
          <a:p>
            <a:r>
              <a:rPr lang="en-US" dirty="0"/>
              <a:t>    --- /</a:t>
            </a:r>
            <a:r>
              <a:rPr lang="en-US" dirty="0" err="1"/>
              <a:t>var</a:t>
            </a:r>
            <a:r>
              <a:rPr lang="en-US" dirty="0"/>
              <a:t>/www/html/</a:t>
            </a:r>
            <a:r>
              <a:rPr lang="en-US" dirty="0" err="1"/>
              <a:t>index.html</a:t>
            </a:r>
            <a:r>
              <a:rPr lang="en-US" dirty="0"/>
              <a:t>        2015-09-23 10:26:04.779566767 +0000</a:t>
            </a:r>
          </a:p>
          <a:p>
            <a:r>
              <a:rPr lang="en-US" dirty="0"/>
              <a:t>    +++ /</a:t>
            </a:r>
            <a:r>
              <a:rPr lang="en-US" dirty="0" err="1"/>
              <a:t>tmp</a:t>
            </a:r>
            <a:r>
              <a:rPr lang="en-US" dirty="0"/>
              <a:t>/chef-rendered-template20150923-13358-f6f2s3        2015-09-23 10:29:40.691566767 +0000</a:t>
            </a:r>
          </a:p>
          <a:p>
            <a:r>
              <a:rPr lang="en-US" dirty="0"/>
              <a:t>    @@ -1,4 +1,4 @@</a:t>
            </a:r>
          </a:p>
          <a:p>
            <a:r>
              <a:rPr lang="en-US" dirty="0"/>
              <a:t>    -&lt;h1&gt;hello world&lt;/h1&gt;</a:t>
            </a:r>
          </a:p>
          <a:p>
            <a:r>
              <a:rPr lang="en-US" dirty="0"/>
              <a:t>    +&lt;h1&gt;hello DC&lt;/h1&gt;</a:t>
            </a:r>
          </a:p>
          <a:p>
            <a:endParaRPr lang="en-US" dirty="0"/>
          </a:p>
          <a:p>
            <a:r>
              <a:rPr lang="en-US" dirty="0"/>
              <a:t>     &lt;p&gt;</a:t>
            </a:r>
          </a:p>
          <a:p>
            <a:r>
              <a:rPr lang="en-US" dirty="0"/>
              <a:t>       This is a </a:t>
            </a:r>
            <a:r>
              <a:rPr lang="en-US" dirty="0" err="1"/>
              <a:t>ubuntu</a:t>
            </a:r>
            <a:r>
              <a:rPr lang="en-US" dirty="0"/>
              <a:t> 14.04 server.</a:t>
            </a:r>
          </a:p>
          <a:p>
            <a:endParaRPr lang="en-US" dirty="0"/>
          </a:p>
          <a:p>
            <a:r>
              <a:rPr lang="en-US" dirty="0"/>
              <a:t>Running handlers:</a:t>
            </a:r>
          </a:p>
          <a:p>
            <a:r>
              <a:rPr lang="en-US" dirty="0"/>
              <a:t>Running handlers complete</a:t>
            </a:r>
          </a:p>
          <a:p>
            <a:r>
              <a:rPr lang="en-US" dirty="0"/>
              <a:t>Chef Client finished, 1/3 resources updated in 1.420250472 seconds</a:t>
            </a:r>
          </a:p>
        </p:txBody>
      </p:sp>
      <p:sp>
        <p:nvSpPr>
          <p:cNvPr id="5" name="Title 4"/>
          <p:cNvSpPr>
            <a:spLocks noGrp="1"/>
          </p:cNvSpPr>
          <p:nvPr>
            <p:ph type="title"/>
          </p:nvPr>
        </p:nvSpPr>
        <p:spPr/>
        <p:txBody>
          <a:bodyPr/>
          <a:lstStyle/>
          <a:p>
            <a:r>
              <a:rPr lang="en-US" dirty="0" smtClean="0"/>
              <a:t>Apply the change</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err="1"/>
              <a:t>sudo</a:t>
            </a:r>
            <a:r>
              <a:rPr lang="en-US" dirty="0"/>
              <a:t> chef-client -</a:t>
            </a:r>
            <a:r>
              <a:rPr lang="en-US" dirty="0" smtClean="0"/>
              <a:t>z</a:t>
            </a:r>
            <a:endParaRPr lang="en-US" dirty="0"/>
          </a:p>
        </p:txBody>
      </p:sp>
    </p:spTree>
    <p:extLst>
      <p:ext uri="{BB962C8B-B14F-4D97-AF65-F5344CB8AC3E}">
        <p14:creationId xmlns:p14="http://schemas.microsoft.com/office/powerpoint/2010/main" val="4107509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a:t>&lt;h1&gt;hello DC&lt;/h1&gt;</a:t>
            </a:r>
          </a:p>
          <a:p>
            <a:endParaRPr lang="en-US" dirty="0"/>
          </a:p>
          <a:p>
            <a:r>
              <a:rPr lang="en-US" dirty="0"/>
              <a:t>&lt;p&gt;</a:t>
            </a:r>
          </a:p>
          <a:p>
            <a:r>
              <a:rPr lang="en-US" dirty="0"/>
              <a:t>  This is a </a:t>
            </a:r>
            <a:r>
              <a:rPr lang="en-US" dirty="0" err="1"/>
              <a:t>ubuntu</a:t>
            </a:r>
            <a:r>
              <a:rPr lang="en-US" dirty="0"/>
              <a:t> 14.04 server.</a:t>
            </a:r>
          </a:p>
          <a:p>
            <a:r>
              <a:rPr lang="en-US" dirty="0"/>
              <a:t>  with 2048484kB RAM.</a:t>
            </a:r>
          </a:p>
          <a:p>
            <a:r>
              <a:rPr lang="en-US" dirty="0"/>
              <a:t>&lt;/p&gt;</a:t>
            </a:r>
          </a:p>
          <a:p>
            <a:endParaRPr lang="en-US" dirty="0"/>
          </a:p>
        </p:txBody>
      </p:sp>
      <p:sp>
        <p:nvSpPr>
          <p:cNvPr id="3" name="Title 2"/>
          <p:cNvSpPr>
            <a:spLocks noGrp="1"/>
          </p:cNvSpPr>
          <p:nvPr>
            <p:ph type="title"/>
          </p:nvPr>
        </p:nvSpPr>
        <p:spPr/>
        <p:txBody>
          <a:bodyPr/>
          <a:lstStyle/>
          <a:p>
            <a:r>
              <a:rPr lang="en-US" dirty="0" smtClean="0"/>
              <a:t>Verify the change</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curl http://</a:t>
            </a:r>
            <a:r>
              <a:rPr lang="en-US" dirty="0" err="1" smtClean="0"/>
              <a:t>localhost</a:t>
            </a:r>
            <a:endParaRPr lang="en-US" dirty="0"/>
          </a:p>
        </p:txBody>
      </p:sp>
    </p:spTree>
    <p:extLst>
      <p:ext uri="{BB962C8B-B14F-4D97-AF65-F5344CB8AC3E}">
        <p14:creationId xmlns:p14="http://schemas.microsoft.com/office/powerpoint/2010/main" val="1959334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sz="3400" dirty="0"/>
              <a:t>WARNING: No knife configuration file found</a:t>
            </a:r>
          </a:p>
          <a:p>
            <a:r>
              <a:rPr lang="en-US" sz="3400" dirty="0"/>
              <a:t>ip-172-31-47-246.ec2.internal:</a:t>
            </a:r>
          </a:p>
          <a:p>
            <a:r>
              <a:rPr lang="en-US" sz="3400" dirty="0"/>
              <a:t>  apache:</a:t>
            </a:r>
          </a:p>
          <a:p>
            <a:r>
              <a:rPr lang="en-US" sz="3400" dirty="0"/>
              <a:t>    greeting: DC</a:t>
            </a:r>
          </a:p>
        </p:txBody>
      </p:sp>
      <p:sp>
        <p:nvSpPr>
          <p:cNvPr id="3" name="Title 2"/>
          <p:cNvSpPr>
            <a:spLocks noGrp="1"/>
          </p:cNvSpPr>
          <p:nvPr>
            <p:ph type="title"/>
          </p:nvPr>
        </p:nvSpPr>
        <p:spPr/>
        <p:txBody>
          <a:bodyPr/>
          <a:lstStyle/>
          <a:p>
            <a:r>
              <a:rPr lang="en-US" dirty="0"/>
              <a:t>Let’s look at the node</a:t>
            </a:r>
          </a:p>
        </p:txBody>
      </p:sp>
      <p:sp>
        <p:nvSpPr>
          <p:cNvPr id="4" name="Content Placeholder 3"/>
          <p:cNvSpPr>
            <a:spLocks noGrp="1"/>
          </p:cNvSpPr>
          <p:nvPr>
            <p:ph sz="quarter" idx="12"/>
          </p:nvPr>
        </p:nvSpPr>
        <p:spPr/>
        <p:txBody>
          <a:bodyPr anchor="ctr" anchorCtr="0">
            <a:normAutofit/>
          </a:bodyPr>
          <a:lstStyle/>
          <a:p>
            <a:r>
              <a:rPr lang="en-US" sz="2100" dirty="0"/>
              <a:t>knife node show ip-172-31-47-246.ec2.internal --local -a apache</a:t>
            </a:r>
          </a:p>
        </p:txBody>
      </p:sp>
    </p:spTree>
    <p:extLst>
      <p:ext uri="{BB962C8B-B14F-4D97-AF65-F5344CB8AC3E}">
        <p14:creationId xmlns:p14="http://schemas.microsoft.com/office/powerpoint/2010/main" val="1812889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Faster Feedback</a:t>
            </a:r>
            <a:endParaRPr lang="en-US" dirty="0"/>
          </a:p>
        </p:txBody>
      </p:sp>
      <p:sp>
        <p:nvSpPr>
          <p:cNvPr id="3" name="Subtitle 2"/>
          <p:cNvSpPr>
            <a:spLocks noGrp="1"/>
          </p:cNvSpPr>
          <p:nvPr>
            <p:ph type="subTitle" idx="1"/>
          </p:nvPr>
        </p:nvSpPr>
        <p:spPr/>
        <p:txBody>
          <a:bodyPr/>
          <a:lstStyle/>
          <a:p>
            <a:r>
              <a:rPr lang="en-US" dirty="0" smtClean="0"/>
              <a:t>Automate your testing</a:t>
            </a:r>
            <a:endParaRPr lang="en-US" dirty="0"/>
          </a:p>
        </p:txBody>
      </p:sp>
    </p:spTree>
    <p:extLst>
      <p:ext uri="{BB962C8B-B14F-4D97-AF65-F5344CB8AC3E}">
        <p14:creationId xmlns:p14="http://schemas.microsoft.com/office/powerpoint/2010/main" val="6616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Our process</a:t>
            </a:r>
            <a:endParaRPr lang="en-US" dirty="0"/>
          </a:p>
        </p:txBody>
      </p:sp>
      <p:sp>
        <p:nvSpPr>
          <p:cNvPr id="5" name="Text Placeholder 4"/>
          <p:cNvSpPr>
            <a:spLocks noGrp="1"/>
          </p:cNvSpPr>
          <p:nvPr>
            <p:ph type="body" sz="quarter" idx="10"/>
          </p:nvPr>
        </p:nvSpPr>
        <p:spPr/>
        <p:txBody>
          <a:bodyPr/>
          <a:lstStyle/>
          <a:p>
            <a:r>
              <a:rPr lang="en-US" dirty="0" smtClean="0"/>
              <a:t>Write policy</a:t>
            </a:r>
          </a:p>
          <a:p>
            <a:r>
              <a:rPr lang="en-US" dirty="0" smtClean="0"/>
              <a:t>Apply policy</a:t>
            </a:r>
          </a:p>
          <a:p>
            <a:r>
              <a:rPr lang="en-US" dirty="0" smtClean="0"/>
              <a:t>Verify policy</a:t>
            </a:r>
          </a:p>
          <a:p>
            <a:endParaRPr lang="en-US" dirty="0"/>
          </a:p>
          <a:p>
            <a:r>
              <a:rPr lang="en-US" dirty="0" smtClean="0"/>
              <a:t>Not bad for the simple case, will quickly get untenable</a:t>
            </a:r>
          </a:p>
          <a:p>
            <a:endParaRPr lang="en-US" dirty="0" smtClean="0"/>
          </a:p>
        </p:txBody>
      </p:sp>
    </p:spTree>
    <p:extLst>
      <p:ext uri="{BB962C8B-B14F-4D97-AF65-F5344CB8AC3E}">
        <p14:creationId xmlns:p14="http://schemas.microsoft.com/office/powerpoint/2010/main" val="1577676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Faster Feedback</a:t>
            </a:r>
            <a:endParaRPr lang="en-US" dirty="0"/>
          </a:p>
        </p:txBody>
      </p:sp>
      <p:sp>
        <p:nvSpPr>
          <p:cNvPr id="3" name="Text Placeholder 2"/>
          <p:cNvSpPr>
            <a:spLocks noGrp="1"/>
          </p:cNvSpPr>
          <p:nvPr>
            <p:ph type="body" sz="quarter" idx="10"/>
          </p:nvPr>
        </p:nvSpPr>
        <p:spPr/>
        <p:txBody>
          <a:bodyPr/>
          <a:lstStyle/>
          <a:p>
            <a:r>
              <a:rPr lang="en-US" dirty="0" smtClean="0"/>
              <a:t>Speed-up the feedback loops with automated testing.</a:t>
            </a:r>
          </a:p>
          <a:p>
            <a:r>
              <a:rPr lang="en-US" dirty="0" smtClean="0"/>
              <a:t>Have confidence in your changes before you run them in production</a:t>
            </a:r>
            <a:endParaRPr lang="en-US" dirty="0"/>
          </a:p>
        </p:txBody>
      </p:sp>
    </p:spTree>
    <p:extLst>
      <p:ext uri="{BB962C8B-B14F-4D97-AF65-F5344CB8AC3E}">
        <p14:creationId xmlns:p14="http://schemas.microsoft.com/office/powerpoint/2010/main" val="357565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Testing</a:t>
            </a:r>
            <a:endParaRPr lang="en-US" dirty="0"/>
          </a:p>
        </p:txBody>
      </p:sp>
      <p:sp>
        <p:nvSpPr>
          <p:cNvPr id="3" name="Text Placeholder 2"/>
          <p:cNvSpPr>
            <a:spLocks noGrp="1"/>
          </p:cNvSpPr>
          <p:nvPr>
            <p:ph type="body" sz="quarter" idx="10"/>
          </p:nvPr>
        </p:nvSpPr>
        <p:spPr/>
        <p:txBody>
          <a:bodyPr/>
          <a:lstStyle/>
          <a:p>
            <a:r>
              <a:rPr lang="en-US" dirty="0" smtClean="0"/>
              <a:t>Did chef-client complete successfully?</a:t>
            </a:r>
          </a:p>
          <a:p>
            <a:r>
              <a:rPr lang="en-US" dirty="0" smtClean="0"/>
              <a:t>Did the recipe put the node in the desired state?</a:t>
            </a:r>
          </a:p>
          <a:p>
            <a:r>
              <a:rPr lang="en-US" dirty="0" smtClean="0"/>
              <a:t>Are the resources properly defined?</a:t>
            </a:r>
          </a:p>
          <a:p>
            <a:r>
              <a:rPr lang="en-US" dirty="0" smtClean="0"/>
              <a:t>Does the code following our style guide?</a:t>
            </a:r>
            <a:endParaRPr lang="en-US" dirty="0"/>
          </a:p>
        </p:txBody>
      </p:sp>
    </p:spTree>
    <p:extLst>
      <p:ext uri="{BB962C8B-B14F-4D97-AF65-F5344CB8AC3E}">
        <p14:creationId xmlns:p14="http://schemas.microsoft.com/office/powerpoint/2010/main" val="2211819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client success status</a:t>
            </a:r>
            <a:endParaRPr lang="en-US" dirty="0"/>
          </a:p>
        </p:txBody>
      </p:sp>
      <p:sp>
        <p:nvSpPr>
          <p:cNvPr id="3" name="Text Placeholder 2"/>
          <p:cNvSpPr>
            <a:spLocks noGrp="1"/>
          </p:cNvSpPr>
          <p:nvPr>
            <p:ph type="body" sz="quarter" idx="10"/>
          </p:nvPr>
        </p:nvSpPr>
        <p:spPr/>
        <p:txBody>
          <a:bodyPr/>
          <a:lstStyle/>
          <a:p>
            <a:r>
              <a:rPr lang="en-US" dirty="0" smtClean="0"/>
              <a:t>Requirements to verify chef-client success:</a:t>
            </a:r>
          </a:p>
          <a:p>
            <a:pPr lvl="1"/>
            <a:r>
              <a:rPr lang="en-US" dirty="0" smtClean="0"/>
              <a:t>A place to store the cookbook artifact</a:t>
            </a:r>
          </a:p>
        </p:txBody>
      </p:sp>
    </p:spTree>
    <p:extLst>
      <p:ext uri="{BB962C8B-B14F-4D97-AF65-F5344CB8AC3E}">
        <p14:creationId xmlns:p14="http://schemas.microsoft.com/office/powerpoint/2010/main" val="2806779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client success status</a:t>
            </a:r>
            <a:endParaRPr lang="en-US" dirty="0"/>
          </a:p>
        </p:txBody>
      </p:sp>
      <p:sp>
        <p:nvSpPr>
          <p:cNvPr id="3" name="Text Placeholder 2"/>
          <p:cNvSpPr>
            <a:spLocks noGrp="1"/>
          </p:cNvSpPr>
          <p:nvPr>
            <p:ph type="body" sz="quarter" idx="10"/>
          </p:nvPr>
        </p:nvSpPr>
        <p:spPr/>
        <p:txBody>
          <a:bodyPr/>
          <a:lstStyle/>
          <a:p>
            <a:r>
              <a:rPr lang="en-US" dirty="0" smtClean="0"/>
              <a:t>Requirements to verify chef-client success:</a:t>
            </a:r>
          </a:p>
          <a:p>
            <a:pPr lvl="1"/>
            <a:r>
              <a:rPr lang="en-US" dirty="0" smtClean="0"/>
              <a:t>A place to store the cookbook artifact</a:t>
            </a:r>
          </a:p>
          <a:p>
            <a:pPr lvl="1"/>
            <a:r>
              <a:rPr lang="en-US" dirty="0" smtClean="0"/>
              <a:t>A chef-client with access to the cookbook</a:t>
            </a:r>
          </a:p>
        </p:txBody>
      </p:sp>
    </p:spTree>
    <p:extLst>
      <p:ext uri="{BB962C8B-B14F-4D97-AF65-F5344CB8AC3E}">
        <p14:creationId xmlns:p14="http://schemas.microsoft.com/office/powerpoint/2010/main" val="505258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client success status</a:t>
            </a:r>
            <a:endParaRPr lang="en-US" dirty="0"/>
          </a:p>
        </p:txBody>
      </p:sp>
      <p:sp>
        <p:nvSpPr>
          <p:cNvPr id="3" name="Text Placeholder 2"/>
          <p:cNvSpPr>
            <a:spLocks noGrp="1"/>
          </p:cNvSpPr>
          <p:nvPr>
            <p:ph type="body" sz="quarter" idx="10"/>
          </p:nvPr>
        </p:nvSpPr>
        <p:spPr/>
        <p:txBody>
          <a:bodyPr/>
          <a:lstStyle/>
          <a:p>
            <a:r>
              <a:rPr lang="en-US" dirty="0" smtClean="0"/>
              <a:t>Requirements to verify chef-client success:</a:t>
            </a:r>
          </a:p>
          <a:p>
            <a:pPr lvl="1"/>
            <a:r>
              <a:rPr lang="en-US" dirty="0" smtClean="0"/>
              <a:t>A place to store the cookbook artifact</a:t>
            </a:r>
          </a:p>
          <a:p>
            <a:pPr lvl="1"/>
            <a:r>
              <a:rPr lang="en-US" dirty="0" smtClean="0"/>
              <a:t>A chef-client with access to the cookbook</a:t>
            </a:r>
          </a:p>
          <a:p>
            <a:pPr lvl="1"/>
            <a:r>
              <a:rPr lang="en-US" dirty="0" smtClean="0"/>
              <a:t>A target server running the same OS as production</a:t>
            </a:r>
          </a:p>
        </p:txBody>
      </p:sp>
    </p:spTree>
    <p:extLst>
      <p:ext uri="{BB962C8B-B14F-4D97-AF65-F5344CB8AC3E}">
        <p14:creationId xmlns:p14="http://schemas.microsoft.com/office/powerpoint/2010/main" val="505258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Agenda</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46586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Kitchen</a:t>
            </a:r>
            <a:endParaRPr lang="en-US" dirty="0"/>
          </a:p>
        </p:txBody>
      </p:sp>
      <p:sp>
        <p:nvSpPr>
          <p:cNvPr id="3" name="Text Placeholder 2"/>
          <p:cNvSpPr>
            <a:spLocks noGrp="1"/>
          </p:cNvSpPr>
          <p:nvPr>
            <p:ph type="body" sz="quarter" idx="10"/>
          </p:nvPr>
        </p:nvSpPr>
        <p:spPr>
          <a:xfrm>
            <a:off x="457200" y="1143000"/>
            <a:ext cx="8861425" cy="5257800"/>
          </a:xfrm>
        </p:spPr>
        <p:txBody>
          <a:bodyPr/>
          <a:lstStyle/>
          <a:p>
            <a:r>
              <a:rPr lang="en-US" dirty="0" smtClean="0"/>
              <a:t>Test harness to execute code on one or more platforms</a:t>
            </a:r>
          </a:p>
          <a:p>
            <a:r>
              <a:rPr lang="en-US" dirty="0" smtClean="0"/>
              <a:t>Driver plugins to allow your code to run on various cloud and virtualization providers</a:t>
            </a:r>
          </a:p>
          <a:p>
            <a:r>
              <a:rPr lang="en-US" dirty="0" smtClean="0"/>
              <a:t>Includes support for many testing frameworks</a:t>
            </a:r>
          </a:p>
          <a:p>
            <a:r>
              <a:rPr lang="en-US" dirty="0" smtClean="0"/>
              <a:t>Included with </a:t>
            </a:r>
            <a:r>
              <a:rPr lang="en-US" dirty="0" err="1" smtClean="0"/>
              <a:t>ChefDK</a:t>
            </a:r>
            <a:endParaRPr lang="en-US" dirty="0" smtClean="0"/>
          </a:p>
        </p:txBody>
      </p:sp>
      <p:pic>
        <p:nvPicPr>
          <p:cNvPr id="4" name="Picture 3"/>
          <p:cNvPicPr>
            <a:picLocks noChangeAspect="1"/>
          </p:cNvPicPr>
          <p:nvPr/>
        </p:nvPicPr>
        <p:blipFill>
          <a:blip r:embed="rId3"/>
          <a:stretch>
            <a:fillRect/>
          </a:stretch>
        </p:blipFill>
        <p:spPr>
          <a:xfrm>
            <a:off x="9315450" y="2428875"/>
            <a:ext cx="2514600" cy="2667000"/>
          </a:xfrm>
          <a:prstGeom prst="rect">
            <a:avLst/>
          </a:prstGeom>
        </p:spPr>
      </p:pic>
    </p:spTree>
    <p:extLst>
      <p:ext uri="{BB962C8B-B14F-4D97-AF65-F5344CB8AC3E}">
        <p14:creationId xmlns:p14="http://schemas.microsoft.com/office/powerpoint/2010/main" val="1637471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Matrix</a:t>
            </a:r>
            <a:endParaRPr lang="en-US" dirty="0"/>
          </a:p>
        </p:txBody>
      </p:sp>
      <p:sp>
        <p:nvSpPr>
          <p:cNvPr id="3" name="Text Placeholder 2"/>
          <p:cNvSpPr>
            <a:spLocks noGrp="1"/>
          </p:cNvSpPr>
          <p:nvPr>
            <p:ph type="body" sz="quarter" idx="10"/>
          </p:nvPr>
        </p:nvSpPr>
        <p:spPr/>
        <p:txBody>
          <a:bodyPr/>
          <a:lstStyle/>
          <a:p>
            <a:r>
              <a:rPr lang="en-US" dirty="0" smtClean="0"/>
              <a:t>Two operating systems</a:t>
            </a:r>
          </a:p>
        </p:txBody>
      </p:sp>
      <p:graphicFrame>
        <p:nvGraphicFramePr>
          <p:cNvPr id="2" name="Table 1"/>
          <p:cNvGraphicFramePr>
            <a:graphicFrameLocks noGrp="1"/>
          </p:cNvGraphicFramePr>
          <p:nvPr>
            <p:extLst>
              <p:ext uri="{D42A27DB-BD31-4B8C-83A1-F6EECF244321}">
                <p14:modId xmlns:p14="http://schemas.microsoft.com/office/powerpoint/2010/main" val="4213510216"/>
              </p:ext>
            </p:extLst>
          </p:nvPr>
        </p:nvGraphicFramePr>
        <p:xfrm>
          <a:off x="6208890" y="1143000"/>
          <a:ext cx="1820333" cy="1112520"/>
        </p:xfrm>
        <a:graphic>
          <a:graphicData uri="http://schemas.openxmlformats.org/drawingml/2006/table">
            <a:tbl>
              <a:tblPr firstRow="1" bandRow="1">
                <a:tableStyleId>{21E4AEA4-8DFA-4A89-87EB-49C32662AFE0}</a:tableStyleId>
              </a:tblPr>
              <a:tblGrid>
                <a:gridCol w="1820333"/>
              </a:tblGrid>
              <a:tr h="370840">
                <a:tc>
                  <a:txBody>
                    <a:bodyPr/>
                    <a:lstStyle/>
                    <a:p>
                      <a:endParaRPr lang="en-US" dirty="0"/>
                    </a:p>
                  </a:txBody>
                  <a:tcPr/>
                </a:tc>
              </a:tr>
              <a:tr h="370840">
                <a:tc>
                  <a:txBody>
                    <a:bodyPr/>
                    <a:lstStyle/>
                    <a:p>
                      <a:r>
                        <a:rPr lang="en-US" dirty="0" smtClean="0"/>
                        <a:t>ubuntu-12.04</a:t>
                      </a:r>
                      <a:endParaRPr lang="en-US" dirty="0"/>
                    </a:p>
                  </a:txBody>
                  <a:tcPr/>
                </a:tc>
              </a:tr>
              <a:tr h="370840">
                <a:tc>
                  <a:txBody>
                    <a:bodyPr/>
                    <a:lstStyle/>
                    <a:p>
                      <a:r>
                        <a:rPr lang="en-US" dirty="0" smtClean="0"/>
                        <a:t>centos-6.4</a:t>
                      </a:r>
                      <a:endParaRPr lang="en-US" dirty="0"/>
                    </a:p>
                  </a:txBody>
                  <a:tcPr/>
                </a:tc>
              </a:tr>
            </a:tbl>
          </a:graphicData>
        </a:graphic>
      </p:graphicFrame>
    </p:spTree>
    <p:extLst>
      <p:ext uri="{BB962C8B-B14F-4D97-AF65-F5344CB8AC3E}">
        <p14:creationId xmlns:p14="http://schemas.microsoft.com/office/powerpoint/2010/main" val="70767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Matrix</a:t>
            </a:r>
            <a:endParaRPr lang="en-US" dirty="0"/>
          </a:p>
        </p:txBody>
      </p:sp>
      <p:sp>
        <p:nvSpPr>
          <p:cNvPr id="3" name="Text Placeholder 2"/>
          <p:cNvSpPr>
            <a:spLocks noGrp="1"/>
          </p:cNvSpPr>
          <p:nvPr>
            <p:ph type="body" sz="quarter" idx="10"/>
          </p:nvPr>
        </p:nvSpPr>
        <p:spPr/>
        <p:txBody>
          <a:bodyPr/>
          <a:lstStyle/>
          <a:p>
            <a:r>
              <a:rPr lang="en-US" dirty="0" smtClean="0"/>
              <a:t>Two operating systems</a:t>
            </a:r>
          </a:p>
          <a:p>
            <a:r>
              <a:rPr lang="en-US" dirty="0" smtClean="0"/>
              <a:t>One recipe</a:t>
            </a: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435893316"/>
              </p:ext>
            </p:extLst>
          </p:nvPr>
        </p:nvGraphicFramePr>
        <p:xfrm>
          <a:off x="6208890" y="1143000"/>
          <a:ext cx="3640666" cy="1112520"/>
        </p:xfrm>
        <a:graphic>
          <a:graphicData uri="http://schemas.openxmlformats.org/drawingml/2006/table">
            <a:tbl>
              <a:tblPr firstRow="1" bandRow="1">
                <a:tableStyleId>{21E4AEA4-8DFA-4A89-87EB-49C32662AFE0}</a:tableStyleId>
              </a:tblPr>
              <a:tblGrid>
                <a:gridCol w="1820333"/>
                <a:gridCol w="1820333"/>
              </a:tblGrid>
              <a:tr h="370840">
                <a:tc>
                  <a:txBody>
                    <a:bodyPr/>
                    <a:lstStyle/>
                    <a:p>
                      <a:endParaRPr lang="en-US" dirty="0"/>
                    </a:p>
                  </a:txBody>
                  <a:tcPr/>
                </a:tc>
                <a:tc>
                  <a:txBody>
                    <a:bodyPr/>
                    <a:lstStyle/>
                    <a:p>
                      <a:r>
                        <a:rPr lang="en-US" dirty="0" smtClean="0"/>
                        <a:t>default</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r>
            </a:tbl>
          </a:graphicData>
        </a:graphic>
      </p:graphicFrame>
    </p:spTree>
    <p:extLst>
      <p:ext uri="{BB962C8B-B14F-4D97-AF65-F5344CB8AC3E}">
        <p14:creationId xmlns:p14="http://schemas.microsoft.com/office/powerpoint/2010/main" val="3601396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Matrix</a:t>
            </a:r>
            <a:endParaRPr lang="en-US" dirty="0"/>
          </a:p>
        </p:txBody>
      </p:sp>
      <p:sp>
        <p:nvSpPr>
          <p:cNvPr id="3" name="Text Placeholder 2"/>
          <p:cNvSpPr>
            <a:spLocks noGrp="1"/>
          </p:cNvSpPr>
          <p:nvPr>
            <p:ph type="body" sz="quarter" idx="10"/>
          </p:nvPr>
        </p:nvSpPr>
        <p:spPr/>
        <p:txBody>
          <a:bodyPr/>
          <a:lstStyle/>
          <a:p>
            <a:r>
              <a:rPr lang="en-US" dirty="0" smtClean="0"/>
              <a:t>Two operating systems</a:t>
            </a:r>
          </a:p>
          <a:p>
            <a:r>
              <a:rPr lang="en-US" dirty="0" smtClean="0"/>
              <a:t>Two recipes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283435203"/>
              </p:ext>
            </p:extLst>
          </p:nvPr>
        </p:nvGraphicFramePr>
        <p:xfrm>
          <a:off x="6194779" y="1142999"/>
          <a:ext cx="5460999" cy="1112520"/>
        </p:xfrm>
        <a:graphic>
          <a:graphicData uri="http://schemas.openxmlformats.org/drawingml/2006/table">
            <a:tbl>
              <a:tblPr firstRow="1" bandRow="1">
                <a:tableStyleId>{21E4AEA4-8DFA-4A89-87EB-49C32662AFE0}</a:tableStyleId>
              </a:tblPr>
              <a:tblGrid>
                <a:gridCol w="1820333"/>
                <a:gridCol w="1820333"/>
                <a:gridCol w="1820333"/>
              </a:tblGrid>
              <a:tr h="370840">
                <a:tc>
                  <a:txBody>
                    <a:bodyPr/>
                    <a:lstStyle/>
                    <a:p>
                      <a:endParaRPr lang="en-US" dirty="0"/>
                    </a:p>
                  </a:txBody>
                  <a:tcPr/>
                </a:tc>
                <a:tc>
                  <a:txBody>
                    <a:bodyPr/>
                    <a:lstStyle/>
                    <a:p>
                      <a:r>
                        <a:rPr lang="en-US" dirty="0" smtClean="0"/>
                        <a:t>default</a:t>
                      </a:r>
                      <a:endParaRPr lang="en-US" dirty="0"/>
                    </a:p>
                  </a:txBody>
                  <a:tcPr/>
                </a:tc>
                <a:tc>
                  <a:txBody>
                    <a:bodyPr/>
                    <a:lstStyle/>
                    <a:p>
                      <a:r>
                        <a:rPr lang="en-US" dirty="0" err="1" smtClean="0"/>
                        <a:t>ssl</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c>
                  <a:txBody>
                    <a:bodyPr/>
                    <a:lstStyle/>
                    <a:p>
                      <a:r>
                        <a:rPr lang="en-US" dirty="0" smtClean="0"/>
                        <a:t>apache::</a:t>
                      </a:r>
                      <a:r>
                        <a:rPr lang="en-US" dirty="0" err="1" smtClean="0"/>
                        <a:t>ssl</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bl>
          </a:graphicData>
        </a:graphic>
      </p:graphicFrame>
    </p:spTree>
    <p:extLst>
      <p:ext uri="{BB962C8B-B14F-4D97-AF65-F5344CB8AC3E}">
        <p14:creationId xmlns:p14="http://schemas.microsoft.com/office/powerpoint/2010/main" val="1848330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Matrix</a:t>
            </a:r>
            <a:endParaRPr lang="en-US" dirty="0"/>
          </a:p>
        </p:txBody>
      </p:sp>
      <p:sp>
        <p:nvSpPr>
          <p:cNvPr id="3" name="Text Placeholder 2"/>
          <p:cNvSpPr>
            <a:spLocks noGrp="1"/>
          </p:cNvSpPr>
          <p:nvPr>
            <p:ph type="body" sz="quarter" idx="10"/>
          </p:nvPr>
        </p:nvSpPr>
        <p:spPr/>
        <p:txBody>
          <a:bodyPr/>
          <a:lstStyle/>
          <a:p>
            <a:r>
              <a:rPr lang="en-US" dirty="0" smtClean="0"/>
              <a:t>Three operating systems</a:t>
            </a:r>
          </a:p>
          <a:p>
            <a:r>
              <a:rPr lang="en-US" dirty="0" smtClean="0"/>
              <a:t>Two recipes</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4257471990"/>
              </p:ext>
            </p:extLst>
          </p:nvPr>
        </p:nvGraphicFramePr>
        <p:xfrm>
          <a:off x="6208890" y="1142999"/>
          <a:ext cx="5460999" cy="1483360"/>
        </p:xfrm>
        <a:graphic>
          <a:graphicData uri="http://schemas.openxmlformats.org/drawingml/2006/table">
            <a:tbl>
              <a:tblPr firstRow="1" bandRow="1">
                <a:tableStyleId>{21E4AEA4-8DFA-4A89-87EB-49C32662AFE0}</a:tableStyleId>
              </a:tblPr>
              <a:tblGrid>
                <a:gridCol w="1820333"/>
                <a:gridCol w="1820333"/>
                <a:gridCol w="1820333"/>
              </a:tblGrid>
              <a:tr h="370840">
                <a:tc>
                  <a:txBody>
                    <a:bodyPr/>
                    <a:lstStyle/>
                    <a:p>
                      <a:endParaRPr lang="en-US" dirty="0"/>
                    </a:p>
                  </a:txBody>
                  <a:tcPr/>
                </a:tc>
                <a:tc>
                  <a:txBody>
                    <a:bodyPr/>
                    <a:lstStyle/>
                    <a:p>
                      <a:r>
                        <a:rPr lang="en-US" dirty="0" smtClean="0"/>
                        <a:t>default</a:t>
                      </a:r>
                      <a:endParaRPr lang="en-US" dirty="0"/>
                    </a:p>
                  </a:txBody>
                  <a:tcPr/>
                </a:tc>
                <a:tc>
                  <a:txBody>
                    <a:bodyPr/>
                    <a:lstStyle/>
                    <a:p>
                      <a:r>
                        <a:rPr lang="en-US" dirty="0" err="1" smtClean="0"/>
                        <a:t>ssl</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c>
                  <a:txBody>
                    <a:bodyPr/>
                    <a:lstStyle/>
                    <a:p>
                      <a:r>
                        <a:rPr lang="en-US" dirty="0" smtClean="0"/>
                        <a:t>apache::</a:t>
                      </a:r>
                      <a:r>
                        <a:rPr lang="en-US" dirty="0" err="1" smtClean="0"/>
                        <a:t>ssl</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r h="370840">
                <a:tc>
                  <a:txBody>
                    <a:bodyPr/>
                    <a:lstStyle/>
                    <a:p>
                      <a:r>
                        <a:rPr lang="en-US" dirty="0" smtClean="0"/>
                        <a:t>ubuntu-14.04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bl>
          </a:graphicData>
        </a:graphic>
      </p:graphicFrame>
    </p:spTree>
    <p:extLst>
      <p:ext uri="{BB962C8B-B14F-4D97-AF65-F5344CB8AC3E}">
        <p14:creationId xmlns:p14="http://schemas.microsoft.com/office/powerpoint/2010/main" val="4187165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Configuring the Kitchen</a:t>
            </a:r>
            <a:endParaRPr lang="en-US" dirty="0"/>
          </a:p>
        </p:txBody>
      </p:sp>
      <p:sp>
        <p:nvSpPr>
          <p:cNvPr id="5" name="Content Placeholder 4"/>
          <p:cNvSpPr>
            <a:spLocks noGrp="1"/>
          </p:cNvSpPr>
          <p:nvPr>
            <p:ph sz="quarter" idx="10"/>
          </p:nvPr>
        </p:nvSpPr>
        <p:spPr/>
        <p:txBody>
          <a:bodyPr>
            <a:normAutofit fontScale="55000" lnSpcReduction="20000"/>
          </a:bodyPr>
          <a:lstStyle/>
          <a:p>
            <a:r>
              <a:rPr lang="en-US" dirty="0"/>
              <a:t>---</a:t>
            </a:r>
          </a:p>
          <a:p>
            <a:r>
              <a:rPr lang="en-US" dirty="0"/>
              <a:t>driver:</a:t>
            </a:r>
          </a:p>
          <a:p>
            <a:r>
              <a:rPr lang="en-US" dirty="0"/>
              <a:t>  name: vagrant</a:t>
            </a:r>
          </a:p>
          <a:p>
            <a:endParaRPr lang="en-US" dirty="0"/>
          </a:p>
          <a:p>
            <a:r>
              <a:rPr lang="en-US" dirty="0" err="1"/>
              <a:t>provisioner</a:t>
            </a:r>
            <a:r>
              <a:rPr lang="en-US" dirty="0"/>
              <a:t>:</a:t>
            </a:r>
          </a:p>
          <a:p>
            <a:r>
              <a:rPr lang="en-US" dirty="0"/>
              <a:t>  name: </a:t>
            </a:r>
            <a:r>
              <a:rPr lang="en-US" dirty="0" err="1"/>
              <a:t>chef_zero</a:t>
            </a:r>
            <a:endParaRPr lang="en-US" dirty="0"/>
          </a:p>
          <a:p>
            <a:endParaRPr lang="en-US" dirty="0"/>
          </a:p>
          <a:p>
            <a:r>
              <a:rPr lang="en-US" dirty="0"/>
              <a:t>platforms:</a:t>
            </a:r>
          </a:p>
          <a:p>
            <a:r>
              <a:rPr lang="en-US" dirty="0"/>
              <a:t>  - name: ubuntu-12.04</a:t>
            </a:r>
          </a:p>
          <a:p>
            <a:r>
              <a:rPr lang="en-US" dirty="0"/>
              <a:t>  - name: centos-6.4</a:t>
            </a:r>
          </a:p>
          <a:p>
            <a:endParaRPr lang="en-US" dirty="0"/>
          </a:p>
          <a:p>
            <a:r>
              <a:rPr lang="en-US" dirty="0"/>
              <a:t>suites:</a:t>
            </a:r>
          </a:p>
          <a:p>
            <a:r>
              <a:rPr lang="en-US" dirty="0"/>
              <a:t>  - name: default</a:t>
            </a:r>
          </a:p>
          <a:p>
            <a:r>
              <a:rPr lang="en-US" dirty="0"/>
              <a:t>    </a:t>
            </a:r>
            <a:r>
              <a:rPr lang="en-US" dirty="0" err="1"/>
              <a:t>run_list</a:t>
            </a:r>
            <a:r>
              <a:rPr lang="en-US" dirty="0"/>
              <a:t>:</a:t>
            </a:r>
          </a:p>
          <a:p>
            <a:r>
              <a:rPr lang="en-US" dirty="0"/>
              <a:t>      - recipe[apache::default]</a:t>
            </a:r>
          </a:p>
          <a:p>
            <a:r>
              <a:rPr lang="en-US" dirty="0"/>
              <a:t>    attributes:</a:t>
            </a:r>
          </a:p>
        </p:txBody>
      </p:sp>
      <p:sp>
        <p:nvSpPr>
          <p:cNvPr id="6" name="Text Placeholder 5"/>
          <p:cNvSpPr>
            <a:spLocks noGrp="1"/>
          </p:cNvSpPr>
          <p:nvPr>
            <p:ph type="body" sz="quarter" idx="11"/>
          </p:nvPr>
        </p:nvSpPr>
        <p:spPr/>
        <p:txBody>
          <a:bodyPr>
            <a:normAutofit lnSpcReduction="10000"/>
          </a:bodyPr>
          <a:lstStyle/>
          <a:p>
            <a:r>
              <a:rPr lang="en-US" dirty="0" smtClean="0"/>
              <a:t>cookbooks/apache/.</a:t>
            </a:r>
            <a:r>
              <a:rPr lang="en-US" dirty="0" err="1" smtClean="0"/>
              <a:t>kitchen.yml</a:t>
            </a:r>
            <a:endParaRPr lang="en-US" dirty="0"/>
          </a:p>
        </p:txBody>
      </p:sp>
    </p:spTree>
    <p:extLst>
      <p:ext uri="{BB962C8B-B14F-4D97-AF65-F5344CB8AC3E}">
        <p14:creationId xmlns:p14="http://schemas.microsoft.com/office/powerpoint/2010/main" val="3489079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r>
              <a:rPr lang="en-US" dirty="0" smtClean="0"/>
              <a:t>driver - </a:t>
            </a:r>
            <a:r>
              <a:rPr lang="en-US" dirty="0"/>
              <a:t>virtualization or cloud </a:t>
            </a:r>
            <a:r>
              <a:rPr lang="en-US" dirty="0" smtClean="0"/>
              <a:t>provider</a:t>
            </a:r>
            <a:endParaRPr lang="en-US" dirty="0"/>
          </a:p>
        </p:txBody>
      </p:sp>
      <p:sp>
        <p:nvSpPr>
          <p:cNvPr id="7" name="Content Placeholder 6"/>
          <p:cNvSpPr>
            <a:spLocks noGrp="1"/>
          </p:cNvSpPr>
          <p:nvPr>
            <p:ph sz="quarter" idx="11"/>
          </p:nvPr>
        </p:nvSpPr>
        <p:spPr/>
        <p:txBody>
          <a:bodyPr>
            <a:normAutofit fontScale="70000" lnSpcReduction="20000"/>
          </a:bodyPr>
          <a:lstStyle/>
          <a:p>
            <a:r>
              <a:rPr lang="en-US" dirty="0"/>
              <a:t>---</a:t>
            </a:r>
          </a:p>
          <a:p>
            <a:r>
              <a:rPr lang="en-US" b="1" dirty="0"/>
              <a:t>driver:</a:t>
            </a:r>
          </a:p>
          <a:p>
            <a:r>
              <a:rPr lang="en-US" b="1" dirty="0"/>
              <a:t>  name: vagrant</a:t>
            </a:r>
          </a:p>
          <a:p>
            <a:endParaRPr lang="en-US" dirty="0"/>
          </a:p>
          <a:p>
            <a:r>
              <a:rPr lang="en-US" dirty="0" err="1"/>
              <a:t>provisioner</a:t>
            </a:r>
            <a:r>
              <a:rPr lang="en-US" dirty="0"/>
              <a:t>:</a:t>
            </a:r>
          </a:p>
          <a:p>
            <a:r>
              <a:rPr lang="en-US" dirty="0"/>
              <a:t>  name: </a:t>
            </a:r>
            <a:r>
              <a:rPr lang="en-US" dirty="0" err="1"/>
              <a:t>chef_zero</a:t>
            </a:r>
            <a:endParaRPr lang="en-US" dirty="0"/>
          </a:p>
          <a:p>
            <a:endParaRPr lang="en-US" dirty="0"/>
          </a:p>
          <a:p>
            <a:r>
              <a:rPr lang="en-US" dirty="0"/>
              <a:t>platforms:</a:t>
            </a:r>
          </a:p>
          <a:p>
            <a:r>
              <a:rPr lang="en-US" dirty="0"/>
              <a:t>  - name: ubuntu-12.04</a:t>
            </a:r>
          </a:p>
          <a:p>
            <a:r>
              <a:rPr lang="en-US" dirty="0"/>
              <a:t>  - name: centos-6.4</a:t>
            </a:r>
          </a:p>
          <a:p>
            <a:endParaRPr lang="en-US" dirty="0"/>
          </a:p>
          <a:p>
            <a:r>
              <a:rPr lang="en-US" dirty="0"/>
              <a:t>suites:</a:t>
            </a:r>
          </a:p>
          <a:p>
            <a:r>
              <a:rPr lang="en-US" dirty="0"/>
              <a:t>  - name: default</a:t>
            </a:r>
          </a:p>
          <a:p>
            <a:r>
              <a:rPr lang="en-US" dirty="0"/>
              <a:t>    </a:t>
            </a:r>
            <a:r>
              <a:rPr lang="en-US" dirty="0" err="1"/>
              <a:t>run_list</a:t>
            </a:r>
            <a:r>
              <a:rPr lang="en-US" dirty="0"/>
              <a:t>:</a:t>
            </a:r>
          </a:p>
          <a:p>
            <a:r>
              <a:rPr lang="en-US" dirty="0"/>
              <a:t>      - recipe[apache::default]</a:t>
            </a:r>
          </a:p>
          <a:p>
            <a:r>
              <a:rPr lang="en-US" dirty="0"/>
              <a:t>    attributes:</a:t>
            </a:r>
          </a:p>
        </p:txBody>
      </p:sp>
    </p:spTree>
    <p:extLst>
      <p:ext uri="{BB962C8B-B14F-4D97-AF65-F5344CB8AC3E}">
        <p14:creationId xmlns:p14="http://schemas.microsoft.com/office/powerpoint/2010/main" val="3584146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r>
              <a:rPr lang="en-US" dirty="0" err="1" smtClean="0"/>
              <a:t>provisioner</a:t>
            </a:r>
            <a:r>
              <a:rPr lang="en-US" dirty="0" smtClean="0"/>
              <a:t> - </a:t>
            </a:r>
            <a:r>
              <a:rPr lang="en-US" dirty="0"/>
              <a:t>application to configure the node</a:t>
            </a:r>
          </a:p>
          <a:p>
            <a:endParaRPr lang="en-US" dirty="0"/>
          </a:p>
        </p:txBody>
      </p:sp>
      <p:sp>
        <p:nvSpPr>
          <p:cNvPr id="7" name="Content Placeholder 6"/>
          <p:cNvSpPr>
            <a:spLocks noGrp="1"/>
          </p:cNvSpPr>
          <p:nvPr>
            <p:ph sz="quarter" idx="11"/>
          </p:nvPr>
        </p:nvSpPr>
        <p:spPr/>
        <p:txBody>
          <a:bodyPr>
            <a:normAutofit fontScale="70000" lnSpcReduction="20000"/>
          </a:bodyPr>
          <a:lstStyle/>
          <a:p>
            <a:r>
              <a:rPr lang="en-US" dirty="0"/>
              <a:t>---</a:t>
            </a:r>
          </a:p>
          <a:p>
            <a:r>
              <a:rPr lang="en-US" dirty="0"/>
              <a:t>driver:</a:t>
            </a:r>
          </a:p>
          <a:p>
            <a:r>
              <a:rPr lang="en-US" dirty="0"/>
              <a:t>  name: vagrant</a:t>
            </a:r>
          </a:p>
          <a:p>
            <a:endParaRPr lang="en-US" dirty="0"/>
          </a:p>
          <a:p>
            <a:r>
              <a:rPr lang="en-US" b="1" dirty="0" err="1"/>
              <a:t>provisioner</a:t>
            </a:r>
            <a:r>
              <a:rPr lang="en-US" b="1" dirty="0"/>
              <a:t>:</a:t>
            </a:r>
          </a:p>
          <a:p>
            <a:r>
              <a:rPr lang="en-US" b="1" dirty="0"/>
              <a:t>  name: </a:t>
            </a:r>
            <a:r>
              <a:rPr lang="en-US" b="1" dirty="0" err="1"/>
              <a:t>chef_zero</a:t>
            </a:r>
            <a:endParaRPr lang="en-US" b="1" dirty="0"/>
          </a:p>
          <a:p>
            <a:endParaRPr lang="en-US" dirty="0"/>
          </a:p>
          <a:p>
            <a:r>
              <a:rPr lang="en-US" dirty="0"/>
              <a:t>platforms:</a:t>
            </a:r>
          </a:p>
          <a:p>
            <a:r>
              <a:rPr lang="en-US" dirty="0"/>
              <a:t>  - name: ubuntu-12.04</a:t>
            </a:r>
          </a:p>
          <a:p>
            <a:r>
              <a:rPr lang="en-US" dirty="0"/>
              <a:t>  - name: centos-6.4</a:t>
            </a:r>
          </a:p>
          <a:p>
            <a:endParaRPr lang="en-US" dirty="0"/>
          </a:p>
          <a:p>
            <a:r>
              <a:rPr lang="en-US" dirty="0"/>
              <a:t>suites:</a:t>
            </a:r>
          </a:p>
          <a:p>
            <a:r>
              <a:rPr lang="en-US" dirty="0"/>
              <a:t>  - name: default</a:t>
            </a:r>
          </a:p>
          <a:p>
            <a:r>
              <a:rPr lang="en-US" dirty="0"/>
              <a:t>    </a:t>
            </a:r>
            <a:r>
              <a:rPr lang="en-US" dirty="0" err="1"/>
              <a:t>run_list</a:t>
            </a:r>
            <a:r>
              <a:rPr lang="en-US" dirty="0"/>
              <a:t>:</a:t>
            </a:r>
          </a:p>
          <a:p>
            <a:r>
              <a:rPr lang="en-US" dirty="0"/>
              <a:t>      - recipe[apache::default]</a:t>
            </a:r>
          </a:p>
          <a:p>
            <a:r>
              <a:rPr lang="en-US" dirty="0"/>
              <a:t>    attributes:</a:t>
            </a:r>
          </a:p>
        </p:txBody>
      </p:sp>
    </p:spTree>
    <p:extLst>
      <p:ext uri="{BB962C8B-B14F-4D97-AF65-F5344CB8AC3E}">
        <p14:creationId xmlns:p14="http://schemas.microsoft.com/office/powerpoint/2010/main" val="3160073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r>
              <a:rPr lang="en-US" dirty="0" smtClean="0"/>
              <a:t>platforms - </a:t>
            </a:r>
            <a:r>
              <a:rPr lang="en-US" dirty="0"/>
              <a:t>target operating systems</a:t>
            </a:r>
          </a:p>
          <a:p>
            <a:pPr marL="0" indent="0">
              <a:buNone/>
            </a:pPr>
            <a:endParaRPr lang="en-US" dirty="0"/>
          </a:p>
          <a:p>
            <a:endParaRPr lang="en-US" dirty="0"/>
          </a:p>
        </p:txBody>
      </p:sp>
      <p:sp>
        <p:nvSpPr>
          <p:cNvPr id="7" name="Content Placeholder 6"/>
          <p:cNvSpPr>
            <a:spLocks noGrp="1"/>
          </p:cNvSpPr>
          <p:nvPr>
            <p:ph sz="quarter" idx="11"/>
          </p:nvPr>
        </p:nvSpPr>
        <p:spPr/>
        <p:txBody>
          <a:bodyPr>
            <a:normAutofit fontScale="70000" lnSpcReduction="20000"/>
          </a:bodyPr>
          <a:lstStyle/>
          <a:p>
            <a:r>
              <a:rPr lang="en-US" dirty="0"/>
              <a:t>---</a:t>
            </a:r>
          </a:p>
          <a:p>
            <a:r>
              <a:rPr lang="en-US" dirty="0"/>
              <a:t>driver:</a:t>
            </a:r>
          </a:p>
          <a:p>
            <a:r>
              <a:rPr lang="en-US" dirty="0"/>
              <a:t>  name: vagrant</a:t>
            </a:r>
          </a:p>
          <a:p>
            <a:endParaRPr lang="en-US" dirty="0"/>
          </a:p>
          <a:p>
            <a:r>
              <a:rPr lang="en-US" dirty="0" err="1"/>
              <a:t>provisioner</a:t>
            </a:r>
            <a:r>
              <a:rPr lang="en-US" dirty="0"/>
              <a:t>:</a:t>
            </a:r>
          </a:p>
          <a:p>
            <a:r>
              <a:rPr lang="en-US" dirty="0"/>
              <a:t>  name: </a:t>
            </a:r>
            <a:r>
              <a:rPr lang="en-US" dirty="0" err="1"/>
              <a:t>chef_zero</a:t>
            </a:r>
            <a:endParaRPr lang="en-US" dirty="0"/>
          </a:p>
          <a:p>
            <a:endParaRPr lang="en-US" dirty="0"/>
          </a:p>
          <a:p>
            <a:r>
              <a:rPr lang="en-US" b="1" dirty="0"/>
              <a:t>platforms:</a:t>
            </a:r>
          </a:p>
          <a:p>
            <a:r>
              <a:rPr lang="en-US" b="1" dirty="0"/>
              <a:t>  - name: ubuntu-12.04</a:t>
            </a:r>
          </a:p>
          <a:p>
            <a:r>
              <a:rPr lang="en-US" b="1" dirty="0"/>
              <a:t>  - name: centos-6.4</a:t>
            </a:r>
          </a:p>
          <a:p>
            <a:endParaRPr lang="en-US" dirty="0"/>
          </a:p>
          <a:p>
            <a:r>
              <a:rPr lang="en-US" dirty="0"/>
              <a:t>suites:</a:t>
            </a:r>
          </a:p>
          <a:p>
            <a:r>
              <a:rPr lang="en-US" dirty="0"/>
              <a:t>  - name: default</a:t>
            </a:r>
          </a:p>
          <a:p>
            <a:r>
              <a:rPr lang="en-US" dirty="0"/>
              <a:t>    </a:t>
            </a:r>
            <a:r>
              <a:rPr lang="en-US" dirty="0" err="1"/>
              <a:t>run_list</a:t>
            </a:r>
            <a:r>
              <a:rPr lang="en-US" dirty="0"/>
              <a:t>:</a:t>
            </a:r>
          </a:p>
          <a:p>
            <a:r>
              <a:rPr lang="en-US" dirty="0"/>
              <a:t>      - recipe[apache::default]</a:t>
            </a:r>
          </a:p>
          <a:p>
            <a:r>
              <a:rPr lang="en-US" dirty="0"/>
              <a:t>    attributes:</a:t>
            </a:r>
          </a:p>
        </p:txBody>
      </p:sp>
    </p:spTree>
    <p:extLst>
      <p:ext uri="{BB962C8B-B14F-4D97-AF65-F5344CB8AC3E}">
        <p14:creationId xmlns:p14="http://schemas.microsoft.com/office/powerpoint/2010/main" val="2967822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r>
              <a:rPr lang="en-US" dirty="0" smtClean="0"/>
              <a:t>suites - </a:t>
            </a:r>
            <a:r>
              <a:rPr lang="en-US" dirty="0"/>
              <a:t>target </a:t>
            </a:r>
            <a:r>
              <a:rPr lang="en-US" dirty="0" smtClean="0"/>
              <a:t>configurations</a:t>
            </a:r>
            <a:endParaRPr lang="en-US" dirty="0"/>
          </a:p>
          <a:p>
            <a:pPr marL="0" indent="0">
              <a:buNone/>
            </a:pPr>
            <a:endParaRPr lang="en-US" dirty="0"/>
          </a:p>
          <a:p>
            <a:endParaRPr lang="en-US" dirty="0"/>
          </a:p>
        </p:txBody>
      </p:sp>
      <p:sp>
        <p:nvSpPr>
          <p:cNvPr id="7" name="Content Placeholder 6"/>
          <p:cNvSpPr>
            <a:spLocks noGrp="1"/>
          </p:cNvSpPr>
          <p:nvPr>
            <p:ph sz="quarter" idx="11"/>
          </p:nvPr>
        </p:nvSpPr>
        <p:spPr/>
        <p:txBody>
          <a:bodyPr>
            <a:normAutofit fontScale="70000" lnSpcReduction="20000"/>
          </a:bodyPr>
          <a:lstStyle/>
          <a:p>
            <a:r>
              <a:rPr lang="en-US" dirty="0"/>
              <a:t>---</a:t>
            </a:r>
          </a:p>
          <a:p>
            <a:r>
              <a:rPr lang="en-US" dirty="0"/>
              <a:t>driver:</a:t>
            </a:r>
          </a:p>
          <a:p>
            <a:r>
              <a:rPr lang="en-US" dirty="0"/>
              <a:t>  name: vagrant</a:t>
            </a:r>
          </a:p>
          <a:p>
            <a:endParaRPr lang="en-US" dirty="0"/>
          </a:p>
          <a:p>
            <a:r>
              <a:rPr lang="en-US" dirty="0" err="1"/>
              <a:t>provisioner</a:t>
            </a:r>
            <a:r>
              <a:rPr lang="en-US" dirty="0"/>
              <a:t>:</a:t>
            </a:r>
          </a:p>
          <a:p>
            <a:r>
              <a:rPr lang="en-US" dirty="0"/>
              <a:t>  name: </a:t>
            </a:r>
            <a:r>
              <a:rPr lang="en-US" dirty="0" err="1"/>
              <a:t>chef_zero</a:t>
            </a:r>
            <a:endParaRPr lang="en-US" dirty="0"/>
          </a:p>
          <a:p>
            <a:endParaRPr lang="en-US" dirty="0"/>
          </a:p>
          <a:p>
            <a:r>
              <a:rPr lang="en-US" dirty="0"/>
              <a:t>platforms:</a:t>
            </a:r>
          </a:p>
          <a:p>
            <a:r>
              <a:rPr lang="en-US" dirty="0"/>
              <a:t>  - name: ubuntu-12.04</a:t>
            </a:r>
          </a:p>
          <a:p>
            <a:r>
              <a:rPr lang="en-US" dirty="0"/>
              <a:t>  - name: centos-6.4</a:t>
            </a:r>
          </a:p>
          <a:p>
            <a:endParaRPr lang="en-US" dirty="0"/>
          </a:p>
          <a:p>
            <a:r>
              <a:rPr lang="en-US" b="1" dirty="0"/>
              <a:t>suites:</a:t>
            </a:r>
          </a:p>
          <a:p>
            <a:r>
              <a:rPr lang="en-US" b="1" dirty="0"/>
              <a:t>  - name: default</a:t>
            </a:r>
          </a:p>
          <a:p>
            <a:r>
              <a:rPr lang="en-US" b="1" dirty="0"/>
              <a:t>    </a:t>
            </a:r>
            <a:r>
              <a:rPr lang="en-US" b="1" dirty="0" err="1"/>
              <a:t>run_list</a:t>
            </a:r>
            <a:r>
              <a:rPr lang="en-US" b="1" dirty="0"/>
              <a:t>:</a:t>
            </a:r>
          </a:p>
          <a:p>
            <a:r>
              <a:rPr lang="en-US" b="1" dirty="0"/>
              <a:t>      - recipe[apache::default]</a:t>
            </a:r>
          </a:p>
          <a:p>
            <a:r>
              <a:rPr lang="en-US" b="1" dirty="0"/>
              <a:t>    attributes:</a:t>
            </a:r>
          </a:p>
        </p:txBody>
      </p:sp>
    </p:spTree>
    <p:extLst>
      <p:ext uri="{BB962C8B-B14F-4D97-AF65-F5344CB8AC3E}">
        <p14:creationId xmlns:p14="http://schemas.microsoft.com/office/powerpoint/2010/main" val="3621901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5" name="Text Placeholder 4"/>
          <p:cNvSpPr>
            <a:spLocks noGrp="1"/>
          </p:cNvSpPr>
          <p:nvPr>
            <p:ph type="body" sz="quarter" idx="10"/>
          </p:nvPr>
        </p:nvSpPr>
        <p:spPr/>
        <p:txBody>
          <a:bodyPr>
            <a:normAutofit lnSpcReduction="10000"/>
          </a:bodyPr>
          <a:lstStyle/>
          <a:p>
            <a:r>
              <a:rPr lang="en-US" dirty="0"/>
              <a:t>Overview of Chef</a:t>
            </a:r>
          </a:p>
          <a:p>
            <a:r>
              <a:rPr lang="en-US" dirty="0"/>
              <a:t>Resources</a:t>
            </a:r>
          </a:p>
          <a:p>
            <a:r>
              <a:rPr lang="en-US" dirty="0"/>
              <a:t>Recipes</a:t>
            </a:r>
          </a:p>
          <a:p>
            <a:r>
              <a:rPr lang="en-US" dirty="0"/>
              <a:t>Cookbooks</a:t>
            </a:r>
          </a:p>
          <a:p>
            <a:r>
              <a:rPr lang="en-US" dirty="0"/>
              <a:t>Ensuring desired state</a:t>
            </a:r>
          </a:p>
          <a:p>
            <a:r>
              <a:rPr lang="en-US" dirty="0"/>
              <a:t>Infrastructure State</a:t>
            </a:r>
          </a:p>
          <a:p>
            <a:r>
              <a:rPr lang="en-US" dirty="0"/>
              <a:t>Faster Feedback with Testing</a:t>
            </a:r>
          </a:p>
          <a:p>
            <a:r>
              <a:rPr lang="en-US" dirty="0"/>
              <a:t>Wrap Up</a:t>
            </a:r>
          </a:p>
        </p:txBody>
      </p:sp>
    </p:spTree>
    <p:extLst>
      <p:ext uri="{BB962C8B-B14F-4D97-AF65-F5344CB8AC3E}">
        <p14:creationId xmlns:p14="http://schemas.microsoft.com/office/powerpoint/2010/main" val="1209343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pPr marL="0" indent="0">
              <a:buNone/>
            </a:pPr>
            <a:endParaRPr lang="en-US" dirty="0"/>
          </a:p>
        </p:txBody>
      </p:sp>
      <p:sp>
        <p:nvSpPr>
          <p:cNvPr id="7" name="Content Placeholder 6"/>
          <p:cNvSpPr>
            <a:spLocks noGrp="1"/>
          </p:cNvSpPr>
          <p:nvPr>
            <p:ph sz="quarter" idx="11"/>
          </p:nvPr>
        </p:nvSpPr>
        <p:spPr/>
        <p:txBody>
          <a:bodyPr>
            <a:normAutofit/>
          </a:bodyPr>
          <a:lstStyle/>
          <a:p>
            <a:r>
              <a:rPr lang="en-US" sz="1500" dirty="0" smtClean="0"/>
              <a:t>---</a:t>
            </a:r>
          </a:p>
          <a:p>
            <a:r>
              <a:rPr lang="en-US" sz="1500" dirty="0" smtClean="0"/>
              <a:t>driver:</a:t>
            </a:r>
          </a:p>
          <a:p>
            <a:r>
              <a:rPr lang="en-US" sz="1500" dirty="0" smtClean="0"/>
              <a:t>  name: vagrant</a:t>
            </a:r>
          </a:p>
          <a:p>
            <a:endParaRPr lang="en-US" sz="1500" dirty="0" smtClean="0"/>
          </a:p>
          <a:p>
            <a:r>
              <a:rPr lang="en-US" sz="1500" dirty="0" err="1" smtClean="0"/>
              <a:t>provisioner</a:t>
            </a:r>
            <a:r>
              <a:rPr lang="en-US" sz="1500" dirty="0" smtClean="0"/>
              <a:t>:</a:t>
            </a:r>
          </a:p>
          <a:p>
            <a:r>
              <a:rPr lang="en-US" sz="1500" dirty="0" smtClean="0"/>
              <a:t>  name: </a:t>
            </a:r>
            <a:r>
              <a:rPr lang="en-US" sz="1500" dirty="0" err="1" smtClean="0"/>
              <a:t>chef_zero</a:t>
            </a:r>
            <a:endParaRPr lang="en-US" sz="1500" dirty="0" smtClean="0"/>
          </a:p>
          <a:p>
            <a:endParaRPr lang="en-US" sz="1500" dirty="0" smtClean="0"/>
          </a:p>
          <a:p>
            <a:r>
              <a:rPr lang="en-US" sz="1500" dirty="0" smtClean="0"/>
              <a:t>platforms:</a:t>
            </a:r>
          </a:p>
          <a:p>
            <a:r>
              <a:rPr lang="en-US" sz="1500" dirty="0" smtClean="0"/>
              <a:t>  - name: ubuntu-12.04</a:t>
            </a:r>
          </a:p>
          <a:p>
            <a:r>
              <a:rPr lang="en-US" sz="1500" dirty="0" smtClean="0"/>
              <a:t>  - name: centos-6.4</a:t>
            </a:r>
          </a:p>
          <a:p>
            <a:endParaRPr lang="en-US" sz="1500" dirty="0" smtClean="0"/>
          </a:p>
          <a:p>
            <a:endParaRPr lang="en-US" sz="1500" dirty="0" smtClean="0"/>
          </a:p>
          <a:p>
            <a:r>
              <a:rPr lang="en-US" sz="1500" dirty="0" smtClean="0"/>
              <a:t>suites:</a:t>
            </a:r>
          </a:p>
          <a:p>
            <a:r>
              <a:rPr lang="en-US" sz="1500" dirty="0" smtClean="0"/>
              <a:t>  - name: default</a:t>
            </a:r>
          </a:p>
          <a:p>
            <a:r>
              <a:rPr lang="en-US" sz="1500" dirty="0" smtClean="0"/>
              <a:t>    </a:t>
            </a:r>
            <a:r>
              <a:rPr lang="en-US" sz="1500" dirty="0" err="1" smtClean="0"/>
              <a:t>run_list</a:t>
            </a:r>
            <a:r>
              <a:rPr lang="en-US" sz="1500" dirty="0" smtClean="0"/>
              <a:t>:</a:t>
            </a:r>
          </a:p>
          <a:p>
            <a:r>
              <a:rPr lang="en-US" sz="1500" dirty="0" smtClean="0"/>
              <a:t>      - recipe[apache::default]</a:t>
            </a:r>
          </a:p>
          <a:p>
            <a:r>
              <a:rPr lang="en-US" sz="1500" dirty="0" smtClean="0"/>
              <a:t>  </a:t>
            </a:r>
          </a:p>
          <a:p>
            <a:endParaRPr lang="en-US" sz="1500" dirty="0" smtClean="0"/>
          </a:p>
          <a:p>
            <a:endParaRPr lang="en-US" sz="1500" dirty="0" smtClean="0"/>
          </a:p>
        </p:txBody>
      </p:sp>
      <p:graphicFrame>
        <p:nvGraphicFramePr>
          <p:cNvPr id="2" name="Table 1"/>
          <p:cNvGraphicFramePr>
            <a:graphicFrameLocks noGrp="1"/>
          </p:cNvGraphicFramePr>
          <p:nvPr>
            <p:extLst>
              <p:ext uri="{D42A27DB-BD31-4B8C-83A1-F6EECF244321}">
                <p14:modId xmlns:p14="http://schemas.microsoft.com/office/powerpoint/2010/main" val="949890842"/>
              </p:ext>
            </p:extLst>
          </p:nvPr>
        </p:nvGraphicFramePr>
        <p:xfrm>
          <a:off x="423334" y="1142999"/>
          <a:ext cx="3640666" cy="1112520"/>
        </p:xfrm>
        <a:graphic>
          <a:graphicData uri="http://schemas.openxmlformats.org/drawingml/2006/table">
            <a:tbl>
              <a:tblPr firstRow="1" bandRow="1">
                <a:tableStyleId>{21E4AEA4-8DFA-4A89-87EB-49C32662AFE0}</a:tableStyleId>
              </a:tblPr>
              <a:tblGrid>
                <a:gridCol w="1820333"/>
                <a:gridCol w="1820333"/>
              </a:tblGrid>
              <a:tr h="370840">
                <a:tc>
                  <a:txBody>
                    <a:bodyPr/>
                    <a:lstStyle/>
                    <a:p>
                      <a:endParaRPr lang="en-US" dirty="0"/>
                    </a:p>
                  </a:txBody>
                  <a:tcPr/>
                </a:tc>
                <a:tc>
                  <a:txBody>
                    <a:bodyPr/>
                    <a:lstStyle/>
                    <a:p>
                      <a:r>
                        <a:rPr lang="en-US" dirty="0" smtClean="0"/>
                        <a:t>default</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r>
            </a:tbl>
          </a:graphicData>
        </a:graphic>
      </p:graphicFrame>
    </p:spTree>
    <p:extLst>
      <p:ext uri="{BB962C8B-B14F-4D97-AF65-F5344CB8AC3E}">
        <p14:creationId xmlns:p14="http://schemas.microsoft.com/office/powerpoint/2010/main" val="1515783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pPr marL="0" indent="0">
              <a:buNone/>
            </a:pPr>
            <a:endParaRPr lang="en-US" dirty="0"/>
          </a:p>
        </p:txBody>
      </p:sp>
      <p:sp>
        <p:nvSpPr>
          <p:cNvPr id="7" name="Content Placeholder 6"/>
          <p:cNvSpPr>
            <a:spLocks noGrp="1"/>
          </p:cNvSpPr>
          <p:nvPr>
            <p:ph sz="quarter" idx="11"/>
          </p:nvPr>
        </p:nvSpPr>
        <p:spPr/>
        <p:txBody>
          <a:bodyPr>
            <a:normAutofit lnSpcReduction="10000"/>
          </a:bodyPr>
          <a:lstStyle/>
          <a:p>
            <a:r>
              <a:rPr lang="en-US" sz="1500" dirty="0"/>
              <a:t>---</a:t>
            </a:r>
          </a:p>
          <a:p>
            <a:r>
              <a:rPr lang="en-US" sz="1500" dirty="0"/>
              <a:t>driver:</a:t>
            </a:r>
          </a:p>
          <a:p>
            <a:r>
              <a:rPr lang="en-US" sz="1500" dirty="0"/>
              <a:t>  name: vagrant</a:t>
            </a:r>
          </a:p>
          <a:p>
            <a:endParaRPr lang="en-US" sz="1500" dirty="0"/>
          </a:p>
          <a:p>
            <a:r>
              <a:rPr lang="en-US" sz="1500" dirty="0" err="1"/>
              <a:t>provisioner</a:t>
            </a:r>
            <a:r>
              <a:rPr lang="en-US" sz="1500" dirty="0"/>
              <a:t>:</a:t>
            </a:r>
          </a:p>
          <a:p>
            <a:r>
              <a:rPr lang="en-US" sz="1500" dirty="0"/>
              <a:t>  name: </a:t>
            </a:r>
            <a:r>
              <a:rPr lang="en-US" sz="1500" dirty="0" err="1"/>
              <a:t>chef_zero</a:t>
            </a:r>
            <a:endParaRPr lang="en-US" sz="1500" dirty="0"/>
          </a:p>
          <a:p>
            <a:endParaRPr lang="en-US" sz="1500" dirty="0"/>
          </a:p>
          <a:p>
            <a:r>
              <a:rPr lang="en-US" sz="1500" dirty="0"/>
              <a:t>platforms:</a:t>
            </a:r>
          </a:p>
          <a:p>
            <a:r>
              <a:rPr lang="en-US" sz="1500" dirty="0"/>
              <a:t>  - name: ubuntu-</a:t>
            </a:r>
            <a:r>
              <a:rPr lang="en-US" sz="1500" dirty="0" smtClean="0"/>
              <a:t>12.04</a:t>
            </a:r>
          </a:p>
          <a:p>
            <a:r>
              <a:rPr lang="en-US" sz="1500" dirty="0" smtClean="0"/>
              <a:t>  - </a:t>
            </a:r>
            <a:r>
              <a:rPr lang="en-US" sz="1500" dirty="0"/>
              <a:t>name: centos-6.4</a:t>
            </a:r>
          </a:p>
          <a:p>
            <a:r>
              <a:rPr lang="en-US" sz="1500" dirty="0" smtClean="0"/>
              <a:t>  </a:t>
            </a:r>
            <a:endParaRPr lang="en-US" sz="1500" dirty="0"/>
          </a:p>
          <a:p>
            <a:r>
              <a:rPr lang="en-US" sz="1500" dirty="0"/>
              <a:t>suites:</a:t>
            </a:r>
          </a:p>
          <a:p>
            <a:r>
              <a:rPr lang="en-US" sz="1500" dirty="0"/>
              <a:t>  - name: default</a:t>
            </a:r>
          </a:p>
          <a:p>
            <a:r>
              <a:rPr lang="en-US" sz="1500" dirty="0"/>
              <a:t>    </a:t>
            </a:r>
            <a:r>
              <a:rPr lang="en-US" sz="1500" dirty="0" err="1"/>
              <a:t>run_list</a:t>
            </a:r>
            <a:r>
              <a:rPr lang="en-US" sz="1500" dirty="0"/>
              <a:t>:</a:t>
            </a:r>
          </a:p>
          <a:p>
            <a:r>
              <a:rPr lang="en-US" sz="1500" dirty="0"/>
              <a:t>      - recipe[apache::default]</a:t>
            </a:r>
          </a:p>
          <a:p>
            <a:r>
              <a:rPr lang="en-US" sz="1500" dirty="0" smtClean="0"/>
              <a:t> </a:t>
            </a:r>
            <a:r>
              <a:rPr lang="en-US" sz="1500" b="1" dirty="0" smtClean="0"/>
              <a:t> - </a:t>
            </a:r>
            <a:r>
              <a:rPr lang="en-US" sz="1500" b="1" dirty="0"/>
              <a:t>name: </a:t>
            </a:r>
            <a:r>
              <a:rPr lang="en-US" sz="1500" b="1" dirty="0" err="1" smtClean="0"/>
              <a:t>ssl</a:t>
            </a:r>
            <a:endParaRPr lang="en-US" sz="1500" b="1" dirty="0"/>
          </a:p>
          <a:p>
            <a:r>
              <a:rPr lang="en-US" sz="1500" b="1" dirty="0"/>
              <a:t>    </a:t>
            </a:r>
            <a:r>
              <a:rPr lang="en-US" sz="1500" b="1" dirty="0" err="1"/>
              <a:t>run_list</a:t>
            </a:r>
            <a:r>
              <a:rPr lang="en-US" sz="1500" b="1" dirty="0"/>
              <a:t>:</a:t>
            </a:r>
          </a:p>
          <a:p>
            <a:r>
              <a:rPr lang="en-US" sz="1500" b="1" dirty="0"/>
              <a:t>      - recipe[apache:</a:t>
            </a:r>
            <a:r>
              <a:rPr lang="en-US" sz="1500" b="1" dirty="0" smtClean="0"/>
              <a:t>:</a:t>
            </a:r>
            <a:r>
              <a:rPr lang="en-US" sz="1500" b="1" dirty="0" err="1" smtClean="0"/>
              <a:t>ssl</a:t>
            </a:r>
            <a:r>
              <a:rPr lang="en-US" sz="1500" b="1" dirty="0" smtClean="0"/>
              <a:t>]</a:t>
            </a:r>
            <a:endParaRPr lang="en-US" sz="1500" b="1" dirty="0"/>
          </a:p>
        </p:txBody>
      </p:sp>
      <p:graphicFrame>
        <p:nvGraphicFramePr>
          <p:cNvPr id="2" name="Table 1"/>
          <p:cNvGraphicFramePr>
            <a:graphicFrameLocks noGrp="1"/>
          </p:cNvGraphicFramePr>
          <p:nvPr>
            <p:extLst>
              <p:ext uri="{D42A27DB-BD31-4B8C-83A1-F6EECF244321}">
                <p14:modId xmlns:p14="http://schemas.microsoft.com/office/powerpoint/2010/main" val="2832184863"/>
              </p:ext>
            </p:extLst>
          </p:nvPr>
        </p:nvGraphicFramePr>
        <p:xfrm>
          <a:off x="423334" y="1142999"/>
          <a:ext cx="5460999" cy="1112520"/>
        </p:xfrm>
        <a:graphic>
          <a:graphicData uri="http://schemas.openxmlformats.org/drawingml/2006/table">
            <a:tbl>
              <a:tblPr firstRow="1" bandRow="1">
                <a:tableStyleId>{21E4AEA4-8DFA-4A89-87EB-49C32662AFE0}</a:tableStyleId>
              </a:tblPr>
              <a:tblGrid>
                <a:gridCol w="1820333"/>
                <a:gridCol w="1820333"/>
                <a:gridCol w="1820333"/>
              </a:tblGrid>
              <a:tr h="370840">
                <a:tc>
                  <a:txBody>
                    <a:bodyPr/>
                    <a:lstStyle/>
                    <a:p>
                      <a:endParaRPr lang="en-US" dirty="0"/>
                    </a:p>
                  </a:txBody>
                  <a:tcPr/>
                </a:tc>
                <a:tc>
                  <a:txBody>
                    <a:bodyPr/>
                    <a:lstStyle/>
                    <a:p>
                      <a:r>
                        <a:rPr lang="en-US" dirty="0" smtClean="0"/>
                        <a:t>default</a:t>
                      </a:r>
                      <a:endParaRPr lang="en-US" dirty="0"/>
                    </a:p>
                  </a:txBody>
                  <a:tcPr/>
                </a:tc>
                <a:tc>
                  <a:txBody>
                    <a:bodyPr/>
                    <a:lstStyle/>
                    <a:p>
                      <a:r>
                        <a:rPr lang="en-US" dirty="0" err="1" smtClean="0"/>
                        <a:t>ssl</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c>
                  <a:txBody>
                    <a:bodyPr/>
                    <a:lstStyle/>
                    <a:p>
                      <a:r>
                        <a:rPr lang="en-US" dirty="0" smtClean="0"/>
                        <a:t>apache::</a:t>
                      </a:r>
                      <a:r>
                        <a:rPr lang="en-US" dirty="0" err="1" smtClean="0"/>
                        <a:t>ssl</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bl>
          </a:graphicData>
        </a:graphic>
      </p:graphicFrame>
    </p:spTree>
    <p:extLst>
      <p:ext uri="{BB962C8B-B14F-4D97-AF65-F5344CB8AC3E}">
        <p14:creationId xmlns:p14="http://schemas.microsoft.com/office/powerpoint/2010/main" val="2513343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pPr marL="0" indent="0">
              <a:buNone/>
            </a:pPr>
            <a:endParaRPr lang="en-US" dirty="0"/>
          </a:p>
        </p:txBody>
      </p:sp>
      <p:sp>
        <p:nvSpPr>
          <p:cNvPr id="7" name="Content Placeholder 6"/>
          <p:cNvSpPr>
            <a:spLocks noGrp="1"/>
          </p:cNvSpPr>
          <p:nvPr>
            <p:ph sz="quarter" idx="11"/>
          </p:nvPr>
        </p:nvSpPr>
        <p:spPr/>
        <p:txBody>
          <a:bodyPr>
            <a:normAutofit fontScale="55000" lnSpcReduction="20000"/>
          </a:bodyPr>
          <a:lstStyle/>
          <a:p>
            <a:r>
              <a:rPr lang="en-US" dirty="0"/>
              <a:t>---</a:t>
            </a:r>
          </a:p>
          <a:p>
            <a:r>
              <a:rPr lang="en-US" dirty="0"/>
              <a:t>driver:</a:t>
            </a:r>
          </a:p>
          <a:p>
            <a:r>
              <a:rPr lang="en-US" dirty="0"/>
              <a:t>  name: vagrant</a:t>
            </a:r>
          </a:p>
          <a:p>
            <a:endParaRPr lang="en-US" dirty="0"/>
          </a:p>
          <a:p>
            <a:r>
              <a:rPr lang="en-US" dirty="0" err="1"/>
              <a:t>provisioner</a:t>
            </a:r>
            <a:r>
              <a:rPr lang="en-US" dirty="0"/>
              <a:t>:</a:t>
            </a:r>
          </a:p>
          <a:p>
            <a:r>
              <a:rPr lang="en-US" dirty="0"/>
              <a:t>  name: </a:t>
            </a:r>
            <a:r>
              <a:rPr lang="en-US" dirty="0" err="1"/>
              <a:t>chef_zero</a:t>
            </a:r>
            <a:endParaRPr lang="en-US" dirty="0"/>
          </a:p>
          <a:p>
            <a:endParaRPr lang="en-US" dirty="0"/>
          </a:p>
          <a:p>
            <a:r>
              <a:rPr lang="en-US" dirty="0"/>
              <a:t>platforms:</a:t>
            </a:r>
          </a:p>
          <a:p>
            <a:r>
              <a:rPr lang="en-US" dirty="0"/>
              <a:t>  - name: ubuntu-</a:t>
            </a:r>
            <a:r>
              <a:rPr lang="en-US" dirty="0" smtClean="0"/>
              <a:t>12.04</a:t>
            </a:r>
          </a:p>
          <a:p>
            <a:r>
              <a:rPr lang="en-US" dirty="0" smtClean="0"/>
              <a:t>  - </a:t>
            </a:r>
            <a:r>
              <a:rPr lang="en-US" dirty="0"/>
              <a:t>name: centos-6.4</a:t>
            </a:r>
          </a:p>
          <a:p>
            <a:r>
              <a:rPr lang="en-US" dirty="0" smtClean="0"/>
              <a:t>  </a:t>
            </a:r>
            <a:r>
              <a:rPr lang="en-US" b="1" dirty="0" smtClean="0"/>
              <a:t>- </a:t>
            </a:r>
            <a:r>
              <a:rPr lang="en-US" b="1" dirty="0"/>
              <a:t>name: ubuntu-</a:t>
            </a:r>
            <a:r>
              <a:rPr lang="en-US" b="1" dirty="0" smtClean="0"/>
              <a:t>14.04</a:t>
            </a:r>
          </a:p>
          <a:p>
            <a:endParaRPr lang="en-US" dirty="0"/>
          </a:p>
          <a:p>
            <a:r>
              <a:rPr lang="en-US" dirty="0"/>
              <a:t>suites:</a:t>
            </a:r>
          </a:p>
          <a:p>
            <a:r>
              <a:rPr lang="en-US" dirty="0"/>
              <a:t>  - name: default</a:t>
            </a:r>
          </a:p>
          <a:p>
            <a:r>
              <a:rPr lang="en-US" dirty="0"/>
              <a:t>    </a:t>
            </a:r>
            <a:r>
              <a:rPr lang="en-US" dirty="0" err="1"/>
              <a:t>run_list</a:t>
            </a:r>
            <a:r>
              <a:rPr lang="en-US" dirty="0"/>
              <a:t>:</a:t>
            </a:r>
          </a:p>
          <a:p>
            <a:r>
              <a:rPr lang="en-US" dirty="0"/>
              <a:t>      - recipe[apache::default]</a:t>
            </a:r>
          </a:p>
          <a:p>
            <a:r>
              <a:rPr lang="en-US" dirty="0" smtClean="0"/>
              <a:t>  - </a:t>
            </a:r>
            <a:r>
              <a:rPr lang="en-US" dirty="0"/>
              <a:t>name: </a:t>
            </a:r>
            <a:r>
              <a:rPr lang="en-US" dirty="0" err="1" smtClean="0"/>
              <a:t>ssl</a:t>
            </a:r>
            <a:endParaRPr lang="en-US" dirty="0"/>
          </a:p>
          <a:p>
            <a:r>
              <a:rPr lang="en-US" dirty="0"/>
              <a:t>    </a:t>
            </a:r>
            <a:r>
              <a:rPr lang="en-US" dirty="0" err="1"/>
              <a:t>run_list</a:t>
            </a:r>
            <a:r>
              <a:rPr lang="en-US" dirty="0"/>
              <a:t>:</a:t>
            </a:r>
          </a:p>
          <a:p>
            <a:r>
              <a:rPr lang="en-US" dirty="0"/>
              <a:t>      - recipe[apache:</a:t>
            </a:r>
            <a:r>
              <a:rPr lang="en-US" dirty="0" smtClean="0"/>
              <a:t>:</a:t>
            </a:r>
            <a:r>
              <a:rPr lang="en-US" dirty="0" err="1" smtClean="0"/>
              <a:t>ssl</a:t>
            </a:r>
            <a:r>
              <a:rPr lang="en-US" dirty="0" smtClean="0"/>
              <a:t>]</a:t>
            </a: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2128620042"/>
              </p:ext>
            </p:extLst>
          </p:nvPr>
        </p:nvGraphicFramePr>
        <p:xfrm>
          <a:off x="423334" y="1142999"/>
          <a:ext cx="5460999" cy="1483360"/>
        </p:xfrm>
        <a:graphic>
          <a:graphicData uri="http://schemas.openxmlformats.org/drawingml/2006/table">
            <a:tbl>
              <a:tblPr firstRow="1" bandRow="1">
                <a:tableStyleId>{21E4AEA4-8DFA-4A89-87EB-49C32662AFE0}</a:tableStyleId>
              </a:tblPr>
              <a:tblGrid>
                <a:gridCol w="1820333"/>
                <a:gridCol w="1820333"/>
                <a:gridCol w="1820333"/>
              </a:tblGrid>
              <a:tr h="370840">
                <a:tc>
                  <a:txBody>
                    <a:bodyPr/>
                    <a:lstStyle/>
                    <a:p>
                      <a:endParaRPr lang="en-US" dirty="0"/>
                    </a:p>
                  </a:txBody>
                  <a:tcPr/>
                </a:tc>
                <a:tc>
                  <a:txBody>
                    <a:bodyPr/>
                    <a:lstStyle/>
                    <a:p>
                      <a:r>
                        <a:rPr lang="en-US" dirty="0" smtClean="0"/>
                        <a:t>default</a:t>
                      </a:r>
                      <a:endParaRPr lang="en-US" dirty="0"/>
                    </a:p>
                  </a:txBody>
                  <a:tcPr/>
                </a:tc>
                <a:tc>
                  <a:txBody>
                    <a:bodyPr/>
                    <a:lstStyle/>
                    <a:p>
                      <a:r>
                        <a:rPr lang="en-US" dirty="0" err="1" smtClean="0"/>
                        <a:t>ssl</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c>
                  <a:txBody>
                    <a:bodyPr/>
                    <a:lstStyle/>
                    <a:p>
                      <a:r>
                        <a:rPr lang="en-US" dirty="0" smtClean="0"/>
                        <a:t>apache::</a:t>
                      </a:r>
                      <a:r>
                        <a:rPr lang="en-US" dirty="0" err="1" smtClean="0"/>
                        <a:t>ssl</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r h="370840">
                <a:tc>
                  <a:txBody>
                    <a:bodyPr/>
                    <a:lstStyle/>
                    <a:p>
                      <a:r>
                        <a:rPr lang="en-US" dirty="0" smtClean="0"/>
                        <a:t>ubuntu-14.04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bl>
          </a:graphicData>
        </a:graphic>
      </p:graphicFrame>
    </p:spTree>
    <p:extLst>
      <p:ext uri="{BB962C8B-B14F-4D97-AF65-F5344CB8AC3E}">
        <p14:creationId xmlns:p14="http://schemas.microsoft.com/office/powerpoint/2010/main" val="1744921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Docker</a:t>
            </a:r>
            <a:endParaRPr lang="en-US" dirty="0"/>
          </a:p>
        </p:txBody>
      </p:sp>
      <p:sp>
        <p:nvSpPr>
          <p:cNvPr id="6" name="Text Placeholder 5"/>
          <p:cNvSpPr>
            <a:spLocks noGrp="1"/>
          </p:cNvSpPr>
          <p:nvPr>
            <p:ph type="body" sz="quarter" idx="10"/>
          </p:nvPr>
        </p:nvSpPr>
        <p:spPr/>
        <p:txBody>
          <a:bodyPr/>
          <a:lstStyle/>
          <a:p>
            <a:r>
              <a:rPr lang="en-US" dirty="0" smtClean="0"/>
              <a:t>Portable, lightweight application runtime</a:t>
            </a:r>
          </a:p>
          <a:p>
            <a:r>
              <a:rPr lang="en-US" dirty="0" smtClean="0"/>
              <a:t>Linux containers</a:t>
            </a:r>
          </a:p>
          <a:p>
            <a:r>
              <a:rPr lang="en-US" dirty="0" smtClean="0"/>
              <a:t>Installed on the workstation</a:t>
            </a:r>
            <a:endParaRPr lang="en-US" dirty="0"/>
          </a:p>
        </p:txBody>
      </p:sp>
      <p:sp>
        <p:nvSpPr>
          <p:cNvPr id="9" name="Content Placeholder 8"/>
          <p:cNvSpPr>
            <a:spLocks noGrp="1"/>
          </p:cNvSpPr>
          <p:nvPr>
            <p:ph sz="quarter" idx="12"/>
          </p:nvPr>
        </p:nvSpPr>
        <p:spPr/>
        <p:txBody>
          <a:bodyPr/>
          <a:lstStyle/>
          <a:p>
            <a:r>
              <a:rPr lang="en-US" dirty="0"/>
              <a:t>https://d3oypxn00j2a10.cloudfront.net/0.10.3/</a:t>
            </a:r>
            <a:r>
              <a:rPr lang="en-US" dirty="0" err="1"/>
              <a:t>img</a:t>
            </a:r>
            <a:r>
              <a:rPr lang="en-US" dirty="0"/>
              <a:t>/homepage/</a:t>
            </a:r>
            <a:r>
              <a:rPr lang="en-US" dirty="0" err="1"/>
              <a:t>docker</a:t>
            </a:r>
            <a:r>
              <a:rPr lang="en-US" dirty="0"/>
              <a:t>-whale-home-logo-@2x.png?cf34b4b2b839</a:t>
            </a:r>
          </a:p>
        </p:txBody>
      </p:sp>
      <p:pic>
        <p:nvPicPr>
          <p:cNvPr id="11" name="Picture Placeholder 10"/>
          <p:cNvPicPr>
            <a:picLocks noGrp="1" noChangeAspect="1"/>
          </p:cNvPicPr>
          <p:nvPr>
            <p:ph type="pic" sz="quarter" idx="13"/>
          </p:nvPr>
        </p:nvPicPr>
        <p:blipFill>
          <a:blip r:embed="rId2" cstate="print">
            <a:extLst>
              <a:ext uri="{28A0092B-C50C-407E-A947-70E740481C1C}">
                <a14:useLocalDpi xmlns:a14="http://schemas.microsoft.com/office/drawing/2010/main"/>
              </a:ext>
            </a:extLst>
          </a:blip>
          <a:srcRect t="-34267" b="-34267"/>
          <a:stretch>
            <a:fillRect/>
          </a:stretch>
        </p:blipFill>
        <p:spPr>
          <a:prstGeom prst="rect">
            <a:avLst/>
          </a:prstGeom>
        </p:spPr>
      </p:pic>
    </p:spTree>
    <p:extLst>
      <p:ext uri="{BB962C8B-B14F-4D97-AF65-F5344CB8AC3E}">
        <p14:creationId xmlns:p14="http://schemas.microsoft.com/office/powerpoint/2010/main" val="1572090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Content Placeholder 6"/>
          <p:cNvSpPr>
            <a:spLocks noGrp="1"/>
          </p:cNvSpPr>
          <p:nvPr>
            <p:ph sz="quarter" idx="11"/>
          </p:nvPr>
        </p:nvSpPr>
        <p:spPr/>
        <p:txBody>
          <a:bodyPr>
            <a:normAutofit/>
          </a:bodyPr>
          <a:lstStyle/>
          <a:p>
            <a:r>
              <a:rPr lang="nl-NL" sz="1500" dirty="0"/>
              <a:t>REPOSITORY          TAG                 IMAGE ID            CREATED             VIRTUAL SIZE</a:t>
            </a:r>
          </a:p>
          <a:p>
            <a:r>
              <a:rPr lang="nl-NL" sz="1500" dirty="0" err="1"/>
              <a:t>centos</a:t>
            </a:r>
            <a:r>
              <a:rPr lang="nl-NL" sz="1500" dirty="0"/>
              <a:t>              6                   72703a0520b7        2 weeks </a:t>
            </a:r>
            <a:r>
              <a:rPr lang="nl-NL" sz="1500" dirty="0" err="1"/>
              <a:t>ago</a:t>
            </a:r>
            <a:r>
              <a:rPr lang="nl-NL" sz="1500" dirty="0"/>
              <a:t>         190.6 MB</a:t>
            </a:r>
          </a:p>
          <a:p>
            <a:r>
              <a:rPr lang="nl-NL" sz="1500" dirty="0" err="1"/>
              <a:t>centos</a:t>
            </a:r>
            <a:r>
              <a:rPr lang="nl-NL" sz="1500" dirty="0"/>
              <a:t>              7                   0f73ae75014f        2 weeks </a:t>
            </a:r>
            <a:r>
              <a:rPr lang="nl-NL" sz="1500" dirty="0" err="1"/>
              <a:t>ago</a:t>
            </a:r>
            <a:r>
              <a:rPr lang="nl-NL" sz="1500" dirty="0"/>
              <a:t>         172.3 MB</a:t>
            </a:r>
          </a:p>
          <a:p>
            <a:r>
              <a:rPr lang="nl-NL" sz="1500" dirty="0" err="1"/>
              <a:t>ubuntu</a:t>
            </a:r>
            <a:r>
              <a:rPr lang="nl-NL" sz="1500" dirty="0"/>
              <a:t>              14.04               91e54dfb1179        4 weeks </a:t>
            </a:r>
            <a:r>
              <a:rPr lang="nl-NL" sz="1500" dirty="0" err="1"/>
              <a:t>ago</a:t>
            </a:r>
            <a:r>
              <a:rPr lang="nl-NL" sz="1500" dirty="0"/>
              <a:t>         188.3 MB</a:t>
            </a:r>
          </a:p>
          <a:p>
            <a:r>
              <a:rPr lang="nl-NL" sz="1500" dirty="0" err="1"/>
              <a:t>centos</a:t>
            </a:r>
            <a:r>
              <a:rPr lang="nl-NL" sz="1500" dirty="0"/>
              <a:t>              5                   9069226e092e        5 </a:t>
            </a:r>
            <a:r>
              <a:rPr lang="nl-NL" sz="1500" dirty="0" err="1"/>
              <a:t>months</a:t>
            </a:r>
            <a:r>
              <a:rPr lang="nl-NL" sz="1500" dirty="0"/>
              <a:t> </a:t>
            </a:r>
            <a:r>
              <a:rPr lang="nl-NL" sz="1500" dirty="0" err="1"/>
              <a:t>ago</a:t>
            </a:r>
            <a:r>
              <a:rPr lang="nl-NL" sz="1500" dirty="0"/>
              <a:t>        284.1 MB</a:t>
            </a:r>
          </a:p>
        </p:txBody>
      </p:sp>
      <p:sp>
        <p:nvSpPr>
          <p:cNvPr id="6" name="Title 5"/>
          <p:cNvSpPr>
            <a:spLocks noGrp="1"/>
          </p:cNvSpPr>
          <p:nvPr>
            <p:ph type="title"/>
          </p:nvPr>
        </p:nvSpPr>
        <p:spPr/>
        <p:txBody>
          <a:bodyPr/>
          <a:lstStyle/>
          <a:p>
            <a:r>
              <a:rPr lang="en-US" dirty="0" smtClean="0"/>
              <a:t>Verify </a:t>
            </a:r>
            <a:r>
              <a:rPr lang="en-US" dirty="0" err="1" smtClean="0"/>
              <a:t>docker</a:t>
            </a:r>
            <a:endParaRPr lang="en-US" dirty="0"/>
          </a:p>
        </p:txBody>
      </p:sp>
      <p:sp>
        <p:nvSpPr>
          <p:cNvPr id="8" name="Content Placeholder 7"/>
          <p:cNvSpPr>
            <a:spLocks noGrp="1"/>
          </p:cNvSpPr>
          <p:nvPr>
            <p:ph sz="quarter" idx="12"/>
          </p:nvPr>
        </p:nvSpPr>
        <p:spPr/>
        <p:txBody>
          <a:bodyPr>
            <a:normAutofit fontScale="92500" lnSpcReduction="10000"/>
          </a:bodyPr>
          <a:lstStyle/>
          <a:p>
            <a:r>
              <a:rPr lang="en-US" dirty="0" err="1" smtClean="0"/>
              <a:t>sudo</a:t>
            </a:r>
            <a:r>
              <a:rPr lang="en-US" dirty="0" smtClean="0"/>
              <a:t> </a:t>
            </a:r>
            <a:r>
              <a:rPr lang="en-US" dirty="0" err="1" smtClean="0"/>
              <a:t>docker</a:t>
            </a:r>
            <a:r>
              <a:rPr lang="en-US" dirty="0" smtClean="0"/>
              <a:t> images</a:t>
            </a:r>
            <a:endParaRPr lang="en-US" dirty="0"/>
          </a:p>
        </p:txBody>
      </p:sp>
    </p:spTree>
    <p:extLst>
      <p:ext uri="{BB962C8B-B14F-4D97-AF65-F5344CB8AC3E}">
        <p14:creationId xmlns:p14="http://schemas.microsoft.com/office/powerpoint/2010/main" val="10026346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a:t>
            </a:r>
            <a:r>
              <a:rPr lang="en-US" dirty="0" err="1" smtClean="0"/>
              <a:t>docker</a:t>
            </a:r>
            <a:r>
              <a:rPr lang="en-US" dirty="0" smtClean="0"/>
              <a:t> gem</a:t>
            </a:r>
            <a:endParaRPr lang="en-US" dirty="0"/>
          </a:p>
        </p:txBody>
      </p:sp>
      <p:sp>
        <p:nvSpPr>
          <p:cNvPr id="6" name="Text Placeholder 5"/>
          <p:cNvSpPr>
            <a:spLocks noGrp="1"/>
          </p:cNvSpPr>
          <p:nvPr>
            <p:ph type="body" sz="quarter" idx="10"/>
          </p:nvPr>
        </p:nvSpPr>
        <p:spPr/>
        <p:txBody>
          <a:bodyPr/>
          <a:lstStyle/>
          <a:p>
            <a:r>
              <a:rPr lang="en-US" dirty="0" smtClean="0"/>
              <a:t>A driver that allows Test Kitchen to work with </a:t>
            </a:r>
            <a:r>
              <a:rPr lang="en-US" dirty="0" err="1" smtClean="0"/>
              <a:t>Docker</a:t>
            </a:r>
            <a:endParaRPr lang="en-US" dirty="0" smtClean="0"/>
          </a:p>
          <a:p>
            <a:r>
              <a:rPr lang="en-US" dirty="0" smtClean="0"/>
              <a:t>Installed on the workstation</a:t>
            </a:r>
          </a:p>
          <a:p>
            <a:endParaRPr lang="en-US" dirty="0"/>
          </a:p>
          <a:p>
            <a:r>
              <a:rPr lang="en-US" dirty="0" err="1" smtClean="0"/>
              <a:t>ChefDK</a:t>
            </a:r>
            <a:r>
              <a:rPr lang="en-US" dirty="0" smtClean="0"/>
              <a:t> includes kitchen-vagrant</a:t>
            </a:r>
          </a:p>
        </p:txBody>
      </p:sp>
    </p:spTree>
    <p:extLst>
      <p:ext uri="{BB962C8B-B14F-4D97-AF65-F5344CB8AC3E}">
        <p14:creationId xmlns:p14="http://schemas.microsoft.com/office/powerpoint/2010/main" val="23729105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a:t>*** LOCAL GEMS ***</a:t>
            </a:r>
          </a:p>
          <a:p>
            <a:endParaRPr lang="en-US" dirty="0"/>
          </a:p>
          <a:p>
            <a:r>
              <a:rPr lang="en-US" dirty="0"/>
              <a:t>kitchen-</a:t>
            </a:r>
            <a:r>
              <a:rPr lang="en-US" dirty="0" err="1"/>
              <a:t>docker</a:t>
            </a:r>
            <a:r>
              <a:rPr lang="en-US" dirty="0"/>
              <a:t> (2.3.0)</a:t>
            </a:r>
          </a:p>
          <a:p>
            <a:r>
              <a:rPr lang="en-US" dirty="0"/>
              <a:t>kitchen-vagrant (0.18.0)</a:t>
            </a:r>
          </a:p>
          <a:p>
            <a:r>
              <a:rPr lang="en-US" dirty="0"/>
              <a:t>test-kitchen (1.4.2)</a:t>
            </a:r>
          </a:p>
        </p:txBody>
      </p:sp>
      <p:sp>
        <p:nvSpPr>
          <p:cNvPr id="3" name="Title 2"/>
          <p:cNvSpPr>
            <a:spLocks noGrp="1"/>
          </p:cNvSpPr>
          <p:nvPr>
            <p:ph type="title"/>
          </p:nvPr>
        </p:nvSpPr>
        <p:spPr/>
        <p:txBody>
          <a:bodyPr/>
          <a:lstStyle/>
          <a:p>
            <a:r>
              <a:rPr lang="en-US" dirty="0" smtClean="0"/>
              <a:t>Verify kitchen-</a:t>
            </a:r>
            <a:r>
              <a:rPr lang="en-US" dirty="0" err="1" smtClean="0"/>
              <a:t>docker</a:t>
            </a:r>
            <a:r>
              <a:rPr lang="en-US" dirty="0" smtClean="0"/>
              <a:t> is installed</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chef gem list kitchen</a:t>
            </a:r>
            <a:endParaRPr lang="en-US" dirty="0"/>
          </a:p>
        </p:txBody>
      </p:sp>
    </p:spTree>
    <p:extLst>
      <p:ext uri="{BB962C8B-B14F-4D97-AF65-F5344CB8AC3E}">
        <p14:creationId xmlns:p14="http://schemas.microsoft.com/office/powerpoint/2010/main" val="13562725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Lab </a:t>
            </a:r>
            <a:r>
              <a:rPr lang="en-US" dirty="0" smtClean="0"/>
              <a:t>7 – Verify chef-client success</a:t>
            </a:r>
            <a:endParaRPr lang="en-US" dirty="0"/>
          </a:p>
        </p:txBody>
      </p:sp>
      <p:sp>
        <p:nvSpPr>
          <p:cNvPr id="3" name="Text Placeholder 2"/>
          <p:cNvSpPr>
            <a:spLocks noGrp="1"/>
          </p:cNvSpPr>
          <p:nvPr>
            <p:ph type="body" sz="quarter" idx="10"/>
          </p:nvPr>
        </p:nvSpPr>
        <p:spPr/>
        <p:txBody>
          <a:bodyPr/>
          <a:lstStyle/>
          <a:p>
            <a:r>
              <a:rPr lang="en-US" b="1" dirty="0" smtClean="0"/>
              <a:t>Problem</a:t>
            </a:r>
            <a:r>
              <a:rPr lang="en-US" dirty="0" smtClean="0"/>
              <a:t>:  Testing our cookbook takes too long</a:t>
            </a:r>
          </a:p>
          <a:p>
            <a:r>
              <a:rPr lang="en-US" b="1" dirty="0" smtClean="0"/>
              <a:t>Success Criteria</a:t>
            </a:r>
            <a:r>
              <a:rPr lang="en-US" dirty="0" smtClean="0"/>
              <a:t>:  Our cookbook runs in test kitchen</a:t>
            </a:r>
            <a:endParaRPr lang="en-US" dirty="0"/>
          </a:p>
          <a:p>
            <a:pPr marL="0" indent="0">
              <a:buNone/>
            </a:pPr>
            <a:endParaRPr lang="en-US" dirty="0" smtClean="0"/>
          </a:p>
        </p:txBody>
      </p:sp>
    </p:spTree>
    <p:extLst>
      <p:ext uri="{BB962C8B-B14F-4D97-AF65-F5344CB8AC3E}">
        <p14:creationId xmlns:p14="http://schemas.microsoft.com/office/powerpoint/2010/main" val="1811115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Move to the apache cookbook directory</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cd ~/chef-repo/cookbooks/apache</a:t>
            </a:r>
            <a:endParaRPr lang="en-US" dirty="0"/>
          </a:p>
        </p:txBody>
      </p:sp>
    </p:spTree>
    <p:extLst>
      <p:ext uri="{BB962C8B-B14F-4D97-AF65-F5344CB8AC3E}">
        <p14:creationId xmlns:p14="http://schemas.microsoft.com/office/powerpoint/2010/main" val="3900237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Update .</a:t>
            </a:r>
            <a:r>
              <a:rPr lang="en-US" dirty="0" err="1" smtClean="0"/>
              <a:t>kitchen.yml</a:t>
            </a:r>
            <a:endParaRPr lang="en-US" dirty="0"/>
          </a:p>
        </p:txBody>
      </p:sp>
      <p:sp>
        <p:nvSpPr>
          <p:cNvPr id="5" name="Content Placeholder 4"/>
          <p:cNvSpPr>
            <a:spLocks noGrp="1"/>
          </p:cNvSpPr>
          <p:nvPr>
            <p:ph sz="quarter" idx="10"/>
          </p:nvPr>
        </p:nvSpPr>
        <p:spPr/>
        <p:txBody>
          <a:bodyPr>
            <a:normAutofit fontScale="55000" lnSpcReduction="20000"/>
          </a:bodyPr>
          <a:lstStyle/>
          <a:p>
            <a:r>
              <a:rPr lang="en-US" dirty="0">
                <a:solidFill>
                  <a:srgbClr val="000000"/>
                </a:solidFill>
              </a:rPr>
              <a:t>---</a:t>
            </a:r>
          </a:p>
          <a:p>
            <a:r>
              <a:rPr lang="en-US" dirty="0">
                <a:solidFill>
                  <a:srgbClr val="000000"/>
                </a:solidFill>
              </a:rPr>
              <a:t>driver</a:t>
            </a:r>
            <a:r>
              <a:rPr lang="en-US" b="1" dirty="0">
                <a:solidFill>
                  <a:srgbClr val="000000"/>
                </a:solidFill>
              </a:rPr>
              <a:t>:</a:t>
            </a:r>
          </a:p>
          <a:p>
            <a:r>
              <a:rPr lang="en-US" dirty="0"/>
              <a:t>  </a:t>
            </a:r>
            <a:r>
              <a:rPr lang="en-US" dirty="0">
                <a:solidFill>
                  <a:srgbClr val="000000"/>
                </a:solidFill>
              </a:rPr>
              <a:t>name</a:t>
            </a:r>
            <a:r>
              <a:rPr lang="en-US" b="1" dirty="0">
                <a:solidFill>
                  <a:srgbClr val="000000"/>
                </a:solidFill>
              </a:rPr>
              <a:t>: </a:t>
            </a:r>
            <a:r>
              <a:rPr lang="en-US" b="1" dirty="0" err="1">
                <a:solidFill>
                  <a:srgbClr val="000000"/>
                </a:solidFill>
              </a:rPr>
              <a:t>docker</a:t>
            </a:r>
            <a:endParaRPr lang="en-US" b="1" dirty="0">
              <a:solidFill>
                <a:srgbClr val="000000"/>
              </a:solidFill>
            </a:endParaRPr>
          </a:p>
          <a:p>
            <a:r>
              <a:rPr lang="en-US" b="1" dirty="0" smtClean="0"/>
              <a:t>  </a:t>
            </a:r>
            <a:r>
              <a:rPr lang="en-US" b="1" dirty="0" err="1" smtClean="0">
                <a:solidFill>
                  <a:srgbClr val="000000"/>
                </a:solidFill>
              </a:rPr>
              <a:t>use_sudo</a:t>
            </a:r>
            <a:r>
              <a:rPr lang="en-US" b="1" dirty="0" smtClean="0">
                <a:solidFill>
                  <a:srgbClr val="000000"/>
                </a:solidFill>
              </a:rPr>
              <a:t>: false</a:t>
            </a:r>
          </a:p>
          <a:p>
            <a:endParaRPr lang="en-US" dirty="0"/>
          </a:p>
          <a:p>
            <a:r>
              <a:rPr lang="en-US" dirty="0" err="1">
                <a:solidFill>
                  <a:srgbClr val="000000"/>
                </a:solidFill>
              </a:rPr>
              <a:t>provisioner</a:t>
            </a:r>
            <a:r>
              <a:rPr lang="en-US" b="1" dirty="0">
                <a:solidFill>
                  <a:srgbClr val="000000"/>
                </a:solidFill>
              </a:rPr>
              <a:t>:</a:t>
            </a:r>
          </a:p>
          <a:p>
            <a:r>
              <a:rPr lang="en-US" dirty="0"/>
              <a:t>  </a:t>
            </a:r>
            <a:r>
              <a:rPr lang="en-US" dirty="0">
                <a:solidFill>
                  <a:srgbClr val="000000"/>
                </a:solidFill>
              </a:rPr>
              <a:t>name</a:t>
            </a:r>
            <a:r>
              <a:rPr lang="en-US" b="1" dirty="0">
                <a:solidFill>
                  <a:srgbClr val="000000"/>
                </a:solidFill>
              </a:rPr>
              <a:t>: </a:t>
            </a:r>
            <a:r>
              <a:rPr lang="en-US" b="1" dirty="0" err="1">
                <a:solidFill>
                  <a:srgbClr val="000000"/>
                </a:solidFill>
              </a:rPr>
              <a:t>chef_zero</a:t>
            </a:r>
            <a:endParaRPr lang="en-US" b="1" dirty="0">
              <a:solidFill>
                <a:srgbClr val="000000"/>
              </a:solidFill>
            </a:endParaRPr>
          </a:p>
          <a:p>
            <a:endParaRPr lang="en-US" dirty="0"/>
          </a:p>
          <a:p>
            <a:r>
              <a:rPr lang="en-US" dirty="0">
                <a:solidFill>
                  <a:srgbClr val="000000"/>
                </a:solidFill>
              </a:rPr>
              <a:t>platforms</a:t>
            </a:r>
            <a:r>
              <a:rPr lang="en-US" b="1" dirty="0">
                <a:solidFill>
                  <a:srgbClr val="000000"/>
                </a:solidFill>
              </a:rPr>
              <a:t>:</a:t>
            </a:r>
          </a:p>
          <a:p>
            <a:r>
              <a:rPr lang="pt-BR" dirty="0"/>
              <a:t>  </a:t>
            </a:r>
            <a:r>
              <a:rPr lang="pt-BR" b="1" dirty="0">
                <a:solidFill>
                  <a:srgbClr val="000000"/>
                </a:solidFill>
              </a:rPr>
              <a:t>- </a:t>
            </a:r>
            <a:r>
              <a:rPr lang="pt-BR" b="1" dirty="0" err="1">
                <a:solidFill>
                  <a:srgbClr val="000000"/>
                </a:solidFill>
              </a:rPr>
              <a:t>name</a:t>
            </a:r>
            <a:r>
              <a:rPr lang="pt-BR" b="1" dirty="0">
                <a:solidFill>
                  <a:srgbClr val="000000"/>
                </a:solidFill>
              </a:rPr>
              <a:t>: </a:t>
            </a:r>
            <a:r>
              <a:rPr lang="pt-BR" b="1" dirty="0" smtClean="0">
                <a:solidFill>
                  <a:srgbClr val="000000"/>
                </a:solidFill>
              </a:rPr>
              <a:t>ubuntu-14.04</a:t>
            </a:r>
            <a:endParaRPr lang="pt-BR" b="1" dirty="0">
              <a:solidFill>
                <a:srgbClr val="000000"/>
              </a:solidFill>
            </a:endParaRPr>
          </a:p>
          <a:p>
            <a:endParaRPr lang="pl-PL" dirty="0" smtClean="0"/>
          </a:p>
          <a:p>
            <a:r>
              <a:rPr lang="pl-PL" dirty="0" err="1" smtClean="0">
                <a:solidFill>
                  <a:srgbClr val="000000"/>
                </a:solidFill>
              </a:rPr>
              <a:t>suites</a:t>
            </a:r>
            <a:r>
              <a:rPr lang="pl-PL" b="1" dirty="0">
                <a:solidFill>
                  <a:srgbClr val="000000"/>
                </a:solidFill>
              </a:rPr>
              <a:t>:</a:t>
            </a:r>
          </a:p>
          <a:p>
            <a:r>
              <a:rPr lang="pl-PL" dirty="0"/>
              <a:t>  </a:t>
            </a:r>
            <a:r>
              <a:rPr lang="pl-PL" b="1" dirty="0">
                <a:solidFill>
                  <a:srgbClr val="000000"/>
                </a:solidFill>
              </a:rPr>
              <a:t>- </a:t>
            </a:r>
            <a:r>
              <a:rPr lang="pl-PL" b="1" dirty="0" err="1">
                <a:solidFill>
                  <a:srgbClr val="000000"/>
                </a:solidFill>
              </a:rPr>
              <a:t>name</a:t>
            </a:r>
            <a:r>
              <a:rPr lang="pl-PL" b="1" dirty="0">
                <a:solidFill>
                  <a:srgbClr val="000000"/>
                </a:solidFill>
              </a:rPr>
              <a:t>: </a:t>
            </a:r>
            <a:r>
              <a:rPr lang="pl-PL" b="1" dirty="0" err="1">
                <a:solidFill>
                  <a:srgbClr val="000000"/>
                </a:solidFill>
              </a:rPr>
              <a:t>default</a:t>
            </a:r>
            <a:endParaRPr lang="pl-PL" b="1" dirty="0">
              <a:solidFill>
                <a:srgbClr val="000000"/>
              </a:solidFill>
            </a:endParaRPr>
          </a:p>
          <a:p>
            <a:r>
              <a:rPr lang="pl-PL" dirty="0"/>
              <a:t>    </a:t>
            </a:r>
            <a:r>
              <a:rPr lang="pl-PL" dirty="0" err="1">
                <a:solidFill>
                  <a:srgbClr val="000000"/>
                </a:solidFill>
              </a:rPr>
              <a:t>run_list</a:t>
            </a:r>
            <a:r>
              <a:rPr lang="pl-PL" b="1" dirty="0">
                <a:solidFill>
                  <a:srgbClr val="000000"/>
                </a:solidFill>
              </a:rPr>
              <a:t>:</a:t>
            </a:r>
          </a:p>
          <a:p>
            <a:r>
              <a:rPr lang="pl-PL" dirty="0"/>
              <a:t>      </a:t>
            </a:r>
            <a:r>
              <a:rPr lang="pl-PL" b="1" dirty="0">
                <a:solidFill>
                  <a:srgbClr val="000000"/>
                </a:solidFill>
              </a:rPr>
              <a:t>- </a:t>
            </a:r>
            <a:r>
              <a:rPr lang="pl-PL" b="1" dirty="0" err="1">
                <a:solidFill>
                  <a:srgbClr val="000000"/>
                </a:solidFill>
              </a:rPr>
              <a:t>recipe</a:t>
            </a:r>
            <a:r>
              <a:rPr lang="pl-PL" b="1" dirty="0">
                <a:solidFill>
                  <a:srgbClr val="000000"/>
                </a:solidFill>
              </a:rPr>
              <a:t>[</a:t>
            </a:r>
            <a:r>
              <a:rPr lang="pl-PL" b="1" dirty="0" err="1">
                <a:solidFill>
                  <a:srgbClr val="000000"/>
                </a:solidFill>
              </a:rPr>
              <a:t>apache</a:t>
            </a:r>
            <a:r>
              <a:rPr lang="pl-PL" b="1" dirty="0">
                <a:solidFill>
                  <a:srgbClr val="000000"/>
                </a:solidFill>
              </a:rPr>
              <a:t>::</a:t>
            </a:r>
            <a:r>
              <a:rPr lang="pl-PL" b="1" dirty="0" err="1">
                <a:solidFill>
                  <a:srgbClr val="000000"/>
                </a:solidFill>
              </a:rPr>
              <a:t>default</a:t>
            </a:r>
            <a:r>
              <a:rPr lang="pl-PL" b="1" dirty="0">
                <a:solidFill>
                  <a:srgbClr val="000000"/>
                </a:solidFill>
              </a:rPr>
              <a:t>]</a:t>
            </a:r>
          </a:p>
          <a:p>
            <a:r>
              <a:rPr lang="pl-PL" dirty="0"/>
              <a:t>    </a:t>
            </a:r>
            <a:r>
              <a:rPr lang="pl-PL" dirty="0" err="1">
                <a:solidFill>
                  <a:srgbClr val="000000"/>
                </a:solidFill>
              </a:rPr>
              <a:t>attributes</a:t>
            </a:r>
            <a:r>
              <a:rPr lang="pl-PL" b="1" dirty="0">
                <a:solidFill>
                  <a:srgbClr val="000000"/>
                </a:solidFill>
              </a:rPr>
              <a:t>:</a:t>
            </a:r>
          </a:p>
        </p:txBody>
      </p:sp>
      <p:sp>
        <p:nvSpPr>
          <p:cNvPr id="6" name="Text Placeholder 5"/>
          <p:cNvSpPr>
            <a:spLocks noGrp="1"/>
          </p:cNvSpPr>
          <p:nvPr>
            <p:ph type="body" sz="quarter" idx="11"/>
          </p:nvPr>
        </p:nvSpPr>
        <p:spPr/>
        <p:txBody>
          <a:bodyPr>
            <a:normAutofit lnSpcReduction="10000"/>
          </a:bodyPr>
          <a:lstStyle/>
          <a:p>
            <a:r>
              <a:rPr lang="en-US" dirty="0" smtClean="0"/>
              <a:t>.</a:t>
            </a:r>
            <a:r>
              <a:rPr lang="en-US" dirty="0" err="1" smtClean="0"/>
              <a:t>kitchen.yml</a:t>
            </a:r>
            <a:endParaRPr lang="en-US" dirty="0"/>
          </a:p>
        </p:txBody>
      </p:sp>
    </p:spTree>
    <p:extLst>
      <p:ext uri="{BB962C8B-B14F-4D97-AF65-F5344CB8AC3E}">
        <p14:creationId xmlns:p14="http://schemas.microsoft.com/office/powerpoint/2010/main" val="1400191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 name="Shape 581"/>
          <p:cNvSpPr>
            <a:spLocks noGrp="1"/>
          </p:cNvSpPr>
          <p:nvPr>
            <p:ph type="title"/>
          </p:nvPr>
        </p:nvSpPr>
        <p:spPr>
          <a:prstGeom prst="rect">
            <a:avLst/>
          </a:prstGeom>
        </p:spPr>
        <p:txBody>
          <a:bodyPr/>
          <a:lstStyle/>
          <a:p>
            <a:r>
              <a:t>Instructor Introduction</a:t>
            </a:r>
          </a:p>
        </p:txBody>
      </p:sp>
      <p:sp>
        <p:nvSpPr>
          <p:cNvPr id="582" name="Shape 582"/>
          <p:cNvSpPr>
            <a:spLocks noGrp="1"/>
          </p:cNvSpPr>
          <p:nvPr>
            <p:ph type="body" idx="4294967295"/>
          </p:nvPr>
        </p:nvSpPr>
        <p:spPr>
          <a:xfrm>
            <a:off x="457201" y="1143000"/>
            <a:ext cx="11204223" cy="5257800"/>
          </a:xfrm>
          <a:prstGeom prst="rect">
            <a:avLst/>
          </a:prstGeom>
        </p:spPr>
        <p:txBody>
          <a:bodyPr>
            <a:normAutofit fontScale="77500" lnSpcReduction="20000"/>
          </a:bodyPr>
          <a:lstStyle/>
          <a:p>
            <a:pPr>
              <a:spcBef>
                <a:spcPts val="900"/>
              </a:spcBef>
              <a:defRPr sz="4200">
                <a:latin typeface="+mj-lt"/>
                <a:ea typeface="+mj-ea"/>
                <a:cs typeface="+mj-cs"/>
                <a:sym typeface="Arial"/>
              </a:defRPr>
            </a:pPr>
            <a:r>
              <a:rPr b="1" dirty="0"/>
              <a:t>Name: </a:t>
            </a:r>
            <a:r>
              <a:rPr lang="en-US" dirty="0" smtClean="0"/>
              <a:t>Jessica DeVita Jessica@chef.io </a:t>
            </a:r>
          </a:p>
          <a:p>
            <a:pPr>
              <a:spcBef>
                <a:spcPts val="900"/>
              </a:spcBef>
              <a:defRPr sz="4200">
                <a:latin typeface="+mj-lt"/>
                <a:ea typeface="+mj-ea"/>
                <a:cs typeface="+mj-cs"/>
                <a:sym typeface="Arial"/>
              </a:defRPr>
            </a:pPr>
            <a:r>
              <a:rPr lang="en-US" sz="3600" dirty="0">
                <a:sym typeface="Arial"/>
              </a:rPr>
              <a:t>Twitter: @</a:t>
            </a:r>
            <a:r>
              <a:rPr lang="en-US" sz="3600" dirty="0" err="1">
                <a:sym typeface="Arial"/>
              </a:rPr>
              <a:t>UberGeekGirl</a:t>
            </a:r>
            <a:endParaRPr dirty="0"/>
          </a:p>
          <a:p>
            <a:pPr marL="265747" indent="-265747" defTabSz="389763">
              <a:spcBef>
                <a:spcPts val="825"/>
              </a:spcBef>
              <a:defRPr sz="4464"/>
            </a:pPr>
            <a:r>
              <a:rPr b="1" dirty="0"/>
              <a:t>Current job role: </a:t>
            </a:r>
            <a:r>
              <a:rPr dirty="0"/>
              <a:t>Solutions Architect @ Chef</a:t>
            </a:r>
          </a:p>
          <a:p>
            <a:pPr marL="265747" indent="-265747" defTabSz="389763">
              <a:spcBef>
                <a:spcPts val="825"/>
              </a:spcBef>
              <a:defRPr sz="4464"/>
            </a:pPr>
            <a:r>
              <a:rPr b="1" dirty="0"/>
              <a:t>Previous job roles/background: </a:t>
            </a:r>
            <a:endParaRPr lang="en-US" b="1" dirty="0" smtClean="0"/>
          </a:p>
          <a:p>
            <a:pPr marL="265747" indent="-265747" defTabSz="389763">
              <a:spcBef>
                <a:spcPts val="825"/>
              </a:spcBef>
              <a:defRPr sz="4464"/>
            </a:pPr>
            <a:r>
              <a:rPr lang="en-US" dirty="0" smtClean="0"/>
              <a:t>Technical Evangelist at Microsoft, </a:t>
            </a:r>
          </a:p>
          <a:p>
            <a:pPr marL="265747" indent="-265747" defTabSz="389763">
              <a:spcBef>
                <a:spcPts val="825"/>
              </a:spcBef>
              <a:defRPr sz="4464"/>
            </a:pPr>
            <a:r>
              <a:rPr lang="en-US" dirty="0"/>
              <a:t>F</a:t>
            </a:r>
            <a:r>
              <a:rPr lang="en-US" dirty="0" smtClean="0"/>
              <a:t>ounder/CEO UberGeekGirl, Inc. </a:t>
            </a:r>
          </a:p>
          <a:p>
            <a:pPr marL="265747" indent="-265747" defTabSz="389763">
              <a:spcBef>
                <a:spcPts val="825"/>
              </a:spcBef>
              <a:defRPr sz="4464"/>
            </a:pPr>
            <a:r>
              <a:rPr lang="en-US" dirty="0" err="1" smtClean="0"/>
              <a:t>Sysadmin</a:t>
            </a:r>
            <a:r>
              <a:rPr lang="en-US" dirty="0" smtClean="0"/>
              <a:t> at St. Jude Medical</a:t>
            </a:r>
          </a:p>
          <a:p>
            <a:pPr marL="265747" indent="-265747" defTabSz="389763">
              <a:spcBef>
                <a:spcPts val="825"/>
              </a:spcBef>
              <a:defRPr sz="4464"/>
            </a:pPr>
            <a:r>
              <a:rPr b="1" dirty="0" smtClean="0"/>
              <a:t>Experience </a:t>
            </a:r>
            <a:r>
              <a:rPr b="1" dirty="0"/>
              <a:t>with Chef/Config Management: </a:t>
            </a:r>
            <a:r>
              <a:rPr dirty="0"/>
              <a:t>Using Chef </a:t>
            </a:r>
            <a:r>
              <a:rPr/>
              <a:t>for </a:t>
            </a:r>
            <a:r>
              <a:rPr lang="en-US"/>
              <a:t>8</a:t>
            </a:r>
            <a:r>
              <a:rPr smtClean="0"/>
              <a:t> </a:t>
            </a:r>
            <a:r>
              <a:rPr dirty="0" smtClean="0"/>
              <a:t>months</a:t>
            </a:r>
            <a:r>
              <a:rPr lang="en-US" dirty="0" smtClean="0"/>
              <a:t>, Powershell/DSC</a:t>
            </a:r>
          </a:p>
          <a:p>
            <a:pPr marL="265747" indent="-265747" defTabSz="389763">
              <a:spcBef>
                <a:spcPts val="825"/>
              </a:spcBef>
              <a:defRPr sz="4464"/>
            </a:pPr>
            <a:r>
              <a:rPr b="1" dirty="0" smtClean="0"/>
              <a:t>Favorite </a:t>
            </a:r>
            <a:r>
              <a:rPr b="1" dirty="0"/>
              <a:t>Text Editor: </a:t>
            </a:r>
            <a:r>
              <a:rPr dirty="0" smtClean="0"/>
              <a:t>Atom</a:t>
            </a:r>
            <a:endParaRPr dirty="0"/>
          </a:p>
        </p:txBody>
      </p:sp>
      <p:sp>
        <p:nvSpPr>
          <p:cNvPr id="583" name="Shape 583"/>
          <p:cNvSpPr>
            <a:spLocks noGrp="1"/>
          </p:cNvSpPr>
          <p:nvPr>
            <p:ph type="sldNum" sz="quarter" idx="4294967295"/>
          </p:nvPr>
        </p:nvSpPr>
        <p:spPr>
          <a:xfrm>
            <a:off x="8610600" y="6356351"/>
            <a:ext cx="2743200" cy="36512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spTree>
    <p:extLst>
      <p:ext uri="{BB962C8B-B14F-4D97-AF65-F5344CB8AC3E}">
        <p14:creationId xmlns:p14="http://schemas.microsoft.com/office/powerpoint/2010/main" val="2000716180"/>
      </p:ext>
    </p:extLst>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Breaks!</a:t>
            </a:r>
            <a:endParaRPr lang="en-US" dirty="0"/>
          </a:p>
        </p:txBody>
      </p:sp>
      <p:sp>
        <p:nvSpPr>
          <p:cNvPr id="3" name="Text Placeholder 2"/>
          <p:cNvSpPr>
            <a:spLocks noGrp="1"/>
          </p:cNvSpPr>
          <p:nvPr>
            <p:ph type="body" sz="quarter" idx="10"/>
          </p:nvPr>
        </p:nvSpPr>
        <p:spPr/>
        <p:txBody>
          <a:bodyPr/>
          <a:lstStyle/>
          <a:p>
            <a:r>
              <a:rPr lang="en-US" dirty="0" smtClean="0"/>
              <a:t>We’ll take breaks when we need them</a:t>
            </a:r>
          </a:p>
        </p:txBody>
      </p:sp>
    </p:spTree>
    <p:extLst>
      <p:ext uri="{BB962C8B-B14F-4D97-AF65-F5344CB8AC3E}">
        <p14:creationId xmlns:p14="http://schemas.microsoft.com/office/powerpoint/2010/main" val="2491204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1900" dirty="0"/>
              <a:t>Instance             Driver  </a:t>
            </a:r>
            <a:r>
              <a:rPr lang="en-US" sz="1900" dirty="0" err="1"/>
              <a:t>Provisioner</a:t>
            </a:r>
            <a:r>
              <a:rPr lang="en-US" sz="1900" dirty="0"/>
              <a:t>  Verifier  Transport  Last Action</a:t>
            </a:r>
          </a:p>
          <a:p>
            <a:r>
              <a:rPr lang="en-US" sz="1900" dirty="0"/>
              <a:t>default-ubuntu-1404  </a:t>
            </a:r>
            <a:r>
              <a:rPr lang="en-US" sz="1900" dirty="0" err="1"/>
              <a:t>Docker</a:t>
            </a:r>
            <a:r>
              <a:rPr lang="en-US" sz="1900" dirty="0"/>
              <a:t>  </a:t>
            </a:r>
            <a:r>
              <a:rPr lang="en-US" sz="1900" dirty="0" err="1"/>
              <a:t>ChefZero</a:t>
            </a:r>
            <a:r>
              <a:rPr lang="en-US" sz="1900" dirty="0"/>
              <a:t>     Busser    </a:t>
            </a:r>
            <a:r>
              <a:rPr lang="en-US" sz="1900" dirty="0" err="1"/>
              <a:t>Ssh</a:t>
            </a:r>
            <a:r>
              <a:rPr lang="en-US" sz="1900" dirty="0"/>
              <a:t>        &lt;Not Created&gt;</a:t>
            </a:r>
          </a:p>
        </p:txBody>
      </p:sp>
      <p:sp>
        <p:nvSpPr>
          <p:cNvPr id="4" name="Title 3"/>
          <p:cNvSpPr>
            <a:spLocks noGrp="1"/>
          </p:cNvSpPr>
          <p:nvPr>
            <p:ph type="title"/>
          </p:nvPr>
        </p:nvSpPr>
        <p:spPr/>
        <p:txBody>
          <a:bodyPr/>
          <a:lstStyle/>
          <a:p>
            <a:r>
              <a:rPr lang="en-US" dirty="0" smtClean="0"/>
              <a:t>List the Test Kitchens </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smtClean="0"/>
              <a:t>kitchen list</a:t>
            </a:r>
            <a:endParaRPr lang="en-US" dirty="0"/>
          </a:p>
        </p:txBody>
      </p:sp>
    </p:spTree>
    <p:extLst>
      <p:ext uri="{BB962C8B-B14F-4D97-AF65-F5344CB8AC3E}">
        <p14:creationId xmlns:p14="http://schemas.microsoft.com/office/powerpoint/2010/main" val="91083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7500" lnSpcReduction="20000"/>
          </a:bodyPr>
          <a:lstStyle/>
          <a:p>
            <a:r>
              <a:rPr lang="en-US" dirty="0"/>
              <a:t>-----&gt; Starting Kitchen (v1.4.2)</a:t>
            </a:r>
          </a:p>
          <a:p>
            <a:r>
              <a:rPr lang="en-US" dirty="0"/>
              <a:t>-----&gt; Creating &lt;default-ubuntu-1404&gt;...</a:t>
            </a:r>
          </a:p>
          <a:p>
            <a:r>
              <a:rPr lang="en-US" dirty="0"/>
              <a:t>       Sending build context to </a:t>
            </a:r>
            <a:r>
              <a:rPr lang="en-US" dirty="0" err="1"/>
              <a:t>Docker</a:t>
            </a:r>
            <a:r>
              <a:rPr lang="en-US" dirty="0"/>
              <a:t> daemon 103.4 </a:t>
            </a:r>
            <a:r>
              <a:rPr lang="en-US" dirty="0" err="1"/>
              <a:t>kB</a:t>
            </a:r>
            <a:endParaRPr lang="en-US" dirty="0"/>
          </a:p>
          <a:p>
            <a:r>
              <a:rPr lang="en-US" dirty="0"/>
              <a:t>       Sending build context to </a:t>
            </a:r>
            <a:r>
              <a:rPr lang="en-US" dirty="0" err="1"/>
              <a:t>Docker</a:t>
            </a:r>
            <a:r>
              <a:rPr lang="en-US" dirty="0"/>
              <a:t> daemon</a:t>
            </a:r>
          </a:p>
          <a:p>
            <a:r>
              <a:rPr lang="en-US" dirty="0"/>
              <a:t>       Step 0 : FROM ubuntu:14.04</a:t>
            </a:r>
          </a:p>
          <a:p>
            <a:r>
              <a:rPr lang="en-US" dirty="0"/>
              <a:t>        ---&gt; 91e54dfb1179</a:t>
            </a:r>
          </a:p>
          <a:p>
            <a:r>
              <a:rPr lang="en-US" dirty="0"/>
              <a:t>       Step 1 : RUN </a:t>
            </a:r>
            <a:r>
              <a:rPr lang="en-US" dirty="0" err="1"/>
              <a:t>dpkg</a:t>
            </a:r>
            <a:r>
              <a:rPr lang="en-US" dirty="0"/>
              <a:t>-divert --local --rename --add /</a:t>
            </a:r>
            <a:r>
              <a:rPr lang="en-US" dirty="0" err="1"/>
              <a:t>sbin</a:t>
            </a:r>
            <a:r>
              <a:rPr lang="en-US" dirty="0"/>
              <a:t>/</a:t>
            </a:r>
            <a:r>
              <a:rPr lang="en-US" dirty="0" err="1"/>
              <a:t>initctl</a:t>
            </a:r>
            <a:endParaRPr lang="en-US" dirty="0"/>
          </a:p>
          <a:p>
            <a:r>
              <a:rPr lang="en-US" dirty="0"/>
              <a:t>        ---&gt; Running in 896cb2b32162</a:t>
            </a:r>
          </a:p>
          <a:p>
            <a:r>
              <a:rPr lang="en-US" dirty="0"/>
              <a:t>       Leaving 'local diversion of /</a:t>
            </a:r>
            <a:r>
              <a:rPr lang="en-US" dirty="0" err="1"/>
              <a:t>sbin</a:t>
            </a:r>
            <a:r>
              <a:rPr lang="en-US" dirty="0"/>
              <a:t>/</a:t>
            </a:r>
            <a:r>
              <a:rPr lang="en-US" dirty="0" err="1"/>
              <a:t>initctl</a:t>
            </a:r>
            <a:r>
              <a:rPr lang="en-US" dirty="0"/>
              <a:t> to /</a:t>
            </a:r>
            <a:r>
              <a:rPr lang="en-US" dirty="0" err="1"/>
              <a:t>sbin</a:t>
            </a:r>
            <a:r>
              <a:rPr lang="en-US" dirty="0"/>
              <a:t>/</a:t>
            </a:r>
            <a:r>
              <a:rPr lang="en-US" dirty="0" err="1"/>
              <a:t>initctl.distrib</a:t>
            </a:r>
            <a:r>
              <a:rPr lang="en-US" dirty="0"/>
              <a:t>'</a:t>
            </a:r>
          </a:p>
          <a:p>
            <a:r>
              <a:rPr lang="en-US" dirty="0"/>
              <a:t>        ---&gt; 7998c2114ff3</a:t>
            </a:r>
          </a:p>
          <a:p>
            <a:r>
              <a:rPr lang="en-US" dirty="0"/>
              <a:t>       Removing intermediate container 896cb2b32162</a:t>
            </a:r>
          </a:p>
          <a:p>
            <a:r>
              <a:rPr lang="en-US" dirty="0"/>
              <a:t>       Step 2 : RUN </a:t>
            </a:r>
            <a:r>
              <a:rPr lang="en-US" dirty="0" err="1"/>
              <a:t>ln</a:t>
            </a:r>
            <a:r>
              <a:rPr lang="en-US" dirty="0"/>
              <a:t> -</a:t>
            </a:r>
            <a:r>
              <a:rPr lang="en-US" dirty="0" err="1"/>
              <a:t>sf</a:t>
            </a:r>
            <a:r>
              <a:rPr lang="en-US" dirty="0"/>
              <a:t> /bin/true /</a:t>
            </a:r>
            <a:r>
              <a:rPr lang="en-US" dirty="0" err="1"/>
              <a:t>sbin</a:t>
            </a:r>
            <a:r>
              <a:rPr lang="en-US" dirty="0"/>
              <a:t>/</a:t>
            </a:r>
            <a:r>
              <a:rPr lang="en-US" dirty="0" err="1"/>
              <a:t>initctl</a:t>
            </a:r>
            <a:endParaRPr lang="en-US" dirty="0"/>
          </a:p>
          <a:p>
            <a:r>
              <a:rPr lang="en-US" dirty="0"/>
              <a:t>        ---&gt; Running in cc133734bf7d</a:t>
            </a:r>
          </a:p>
          <a:p>
            <a:endParaRPr lang="en-US" dirty="0"/>
          </a:p>
        </p:txBody>
      </p:sp>
      <p:sp>
        <p:nvSpPr>
          <p:cNvPr id="3" name="Title 2"/>
          <p:cNvSpPr>
            <a:spLocks noGrp="1"/>
          </p:cNvSpPr>
          <p:nvPr>
            <p:ph type="title"/>
          </p:nvPr>
        </p:nvSpPr>
        <p:spPr/>
        <p:txBody>
          <a:bodyPr/>
          <a:lstStyle/>
          <a:p>
            <a:r>
              <a:rPr lang="en-US" dirty="0" smtClean="0"/>
              <a:t>Create the kitchen</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kitchen create</a:t>
            </a:r>
            <a:endParaRPr lang="en-US" dirty="0"/>
          </a:p>
        </p:txBody>
      </p:sp>
    </p:spTree>
    <p:extLst>
      <p:ext uri="{BB962C8B-B14F-4D97-AF65-F5344CB8AC3E}">
        <p14:creationId xmlns:p14="http://schemas.microsoft.com/office/powerpoint/2010/main" val="3034748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created</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9" name="Rectangle 8"/>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Tree>
    <p:extLst>
      <p:ext uri="{BB962C8B-B14F-4D97-AF65-F5344CB8AC3E}">
        <p14:creationId xmlns:p14="http://schemas.microsoft.com/office/powerpoint/2010/main" val="336425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2600" dirty="0"/>
              <a:t>$$$$$$ Running legacy login for '</a:t>
            </a:r>
            <a:r>
              <a:rPr lang="en-US" sz="2600" dirty="0" err="1"/>
              <a:t>Docker</a:t>
            </a:r>
            <a:r>
              <a:rPr lang="en-US" sz="2600" dirty="0"/>
              <a:t>' Driver</a:t>
            </a:r>
          </a:p>
          <a:p>
            <a:r>
              <a:rPr lang="en-US" sz="2600" dirty="0"/>
              <a:t>Last login: Wed Sep 23 09:48:21 2015 from 172.17.42.1</a:t>
            </a:r>
          </a:p>
          <a:p>
            <a:endParaRPr lang="en-US" sz="2600" dirty="0"/>
          </a:p>
        </p:txBody>
      </p:sp>
      <p:sp>
        <p:nvSpPr>
          <p:cNvPr id="4" name="Title 3"/>
          <p:cNvSpPr>
            <a:spLocks noGrp="1"/>
          </p:cNvSpPr>
          <p:nvPr>
            <p:ph type="title"/>
          </p:nvPr>
        </p:nvSpPr>
        <p:spPr/>
        <p:txBody>
          <a:bodyPr/>
          <a:lstStyle/>
          <a:p>
            <a:r>
              <a:rPr lang="en-US" dirty="0" smtClean="0"/>
              <a:t>Login to the kitchen</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smtClean="0"/>
              <a:t>kitchen login</a:t>
            </a:r>
            <a:endParaRPr lang="en-US" dirty="0"/>
          </a:p>
        </p:txBody>
      </p:sp>
    </p:spTree>
    <p:extLst>
      <p:ext uri="{BB962C8B-B14F-4D97-AF65-F5344CB8AC3E}">
        <p14:creationId xmlns:p14="http://schemas.microsoft.com/office/powerpoint/2010/main" val="37977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login</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7" name="Rectangle 6"/>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Tree>
    <p:extLst>
      <p:ext uri="{BB962C8B-B14F-4D97-AF65-F5344CB8AC3E}">
        <p14:creationId xmlns:p14="http://schemas.microsoft.com/office/powerpoint/2010/main" val="1242871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login</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7" name="Rectangle 6"/>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
        <p:nvSpPr>
          <p:cNvPr id="2" name="TextBox 1"/>
          <p:cNvSpPr txBox="1"/>
          <p:nvPr/>
        </p:nvSpPr>
        <p:spPr>
          <a:xfrm>
            <a:off x="2652888" y="5037666"/>
            <a:ext cx="6547556" cy="369332"/>
          </a:xfrm>
          <a:prstGeom prst="rect">
            <a:avLst/>
          </a:prstGeom>
          <a:solidFill>
            <a:schemeClr val="tx1"/>
          </a:solidFill>
          <a:ln>
            <a:solidFill>
              <a:schemeClr val="tx1"/>
            </a:solidFill>
            <a:prstDash val="dash"/>
          </a:ln>
        </p:spPr>
        <p:txBody>
          <a:bodyPr wrap="square" lIns="0" tIns="0" rIns="0" bIns="0" rtlCol="0">
            <a:spAutoFit/>
          </a:bodyPr>
          <a:lstStyle/>
          <a:p>
            <a:r>
              <a:rPr lang="pt-BR" sz="2400" dirty="0">
                <a:solidFill>
                  <a:schemeClr val="bg1"/>
                </a:solidFill>
              </a:rPr>
              <a:t>[chef@ip-172-31-44-173 apache]</a:t>
            </a:r>
            <a:r>
              <a:rPr lang="pt-BR" sz="2400" dirty="0" smtClean="0">
                <a:solidFill>
                  <a:schemeClr val="bg1"/>
                </a:solidFill>
              </a:rPr>
              <a:t>$ </a:t>
            </a:r>
            <a:r>
              <a:rPr lang="pt-BR" sz="2400" dirty="0" err="1" smtClean="0">
                <a:solidFill>
                  <a:schemeClr val="bg1"/>
                </a:solidFill>
              </a:rPr>
              <a:t>kitchen</a:t>
            </a:r>
            <a:r>
              <a:rPr lang="pt-BR" sz="2400" dirty="0" smtClean="0">
                <a:solidFill>
                  <a:schemeClr val="bg1"/>
                </a:solidFill>
              </a:rPr>
              <a:t> </a:t>
            </a:r>
            <a:r>
              <a:rPr lang="pt-BR" sz="2400" dirty="0" err="1" smtClean="0">
                <a:solidFill>
                  <a:schemeClr val="bg1"/>
                </a:solidFill>
              </a:rPr>
              <a:t>login</a:t>
            </a:r>
            <a:endParaRPr lang="en-US" sz="2400" dirty="0" err="1" smtClean="0">
              <a:solidFill>
                <a:schemeClr val="bg1"/>
              </a:solidFill>
            </a:endParaRPr>
          </a:p>
        </p:txBody>
      </p:sp>
    </p:spTree>
    <p:extLst>
      <p:ext uri="{BB962C8B-B14F-4D97-AF65-F5344CB8AC3E}">
        <p14:creationId xmlns:p14="http://schemas.microsoft.com/office/powerpoint/2010/main" val="4228913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login</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7" name="Rectangle 6"/>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
        <p:nvSpPr>
          <p:cNvPr id="2" name="TextBox 1"/>
          <p:cNvSpPr txBox="1"/>
          <p:nvPr/>
        </p:nvSpPr>
        <p:spPr>
          <a:xfrm>
            <a:off x="2652888" y="5037666"/>
            <a:ext cx="6547556" cy="369332"/>
          </a:xfrm>
          <a:prstGeom prst="rect">
            <a:avLst/>
          </a:prstGeom>
          <a:solidFill>
            <a:schemeClr val="tx1"/>
          </a:solidFill>
          <a:ln>
            <a:solidFill>
              <a:schemeClr val="tx1"/>
            </a:solidFill>
            <a:prstDash val="dash"/>
          </a:ln>
        </p:spPr>
        <p:txBody>
          <a:bodyPr wrap="square" lIns="0" tIns="0" rIns="0" bIns="0" rtlCol="0">
            <a:spAutoFit/>
          </a:bodyPr>
          <a:lstStyle/>
          <a:p>
            <a:r>
              <a:rPr lang="pt-BR" sz="2400" dirty="0">
                <a:solidFill>
                  <a:schemeClr val="bg1"/>
                </a:solidFill>
              </a:rPr>
              <a:t>[chef@ip-172-31-44-173 apache]</a:t>
            </a:r>
            <a:r>
              <a:rPr lang="pt-BR" sz="2400" dirty="0" smtClean="0">
                <a:solidFill>
                  <a:schemeClr val="bg1"/>
                </a:solidFill>
              </a:rPr>
              <a:t>$ </a:t>
            </a:r>
            <a:r>
              <a:rPr lang="pt-BR" sz="2400" dirty="0" err="1" smtClean="0">
                <a:solidFill>
                  <a:schemeClr val="bg1"/>
                </a:solidFill>
              </a:rPr>
              <a:t>kitchen</a:t>
            </a:r>
            <a:r>
              <a:rPr lang="pt-BR" sz="2400" dirty="0" smtClean="0">
                <a:solidFill>
                  <a:schemeClr val="bg1"/>
                </a:solidFill>
              </a:rPr>
              <a:t> </a:t>
            </a:r>
            <a:r>
              <a:rPr lang="pt-BR" sz="2400" dirty="0" err="1" smtClean="0">
                <a:solidFill>
                  <a:schemeClr val="bg1"/>
                </a:solidFill>
              </a:rPr>
              <a:t>login</a:t>
            </a:r>
            <a:endParaRPr lang="en-US" sz="2400" dirty="0" err="1" smtClean="0">
              <a:solidFill>
                <a:schemeClr val="bg1"/>
              </a:solidFill>
            </a:endParaRPr>
          </a:p>
        </p:txBody>
      </p:sp>
      <p:cxnSp>
        <p:nvCxnSpPr>
          <p:cNvPr id="4" name="Straight Arrow Connector 3"/>
          <p:cNvCxnSpPr/>
          <p:nvPr/>
        </p:nvCxnSpPr>
        <p:spPr>
          <a:xfrm flipV="1">
            <a:off x="8015111" y="3344333"/>
            <a:ext cx="0" cy="1636889"/>
          </a:xfrm>
          <a:prstGeom prst="straightConnector1">
            <a:avLst/>
          </a:prstGeom>
          <a:ln w="50800">
            <a:solidFill>
              <a:schemeClr val="bg1"/>
            </a:solidFill>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071555" y="4092223"/>
            <a:ext cx="478947" cy="369332"/>
          </a:xfrm>
          <a:prstGeom prst="rect">
            <a:avLst/>
          </a:prstGeom>
          <a:noFill/>
        </p:spPr>
        <p:txBody>
          <a:bodyPr wrap="none" lIns="0" tIns="0" rIns="0" bIns="0" rtlCol="0">
            <a:spAutoFit/>
          </a:bodyPr>
          <a:lstStyle/>
          <a:p>
            <a:r>
              <a:rPr lang="en-US" sz="2400" dirty="0" err="1" smtClean="0">
                <a:solidFill>
                  <a:srgbClr val="FFFFFF"/>
                </a:solidFill>
              </a:rPr>
              <a:t>ssh</a:t>
            </a:r>
            <a:endParaRPr lang="en-US" sz="2400" dirty="0" smtClean="0">
              <a:solidFill>
                <a:srgbClr val="FFFFFF"/>
              </a:solidFill>
            </a:endParaRPr>
          </a:p>
        </p:txBody>
      </p:sp>
    </p:spTree>
    <p:extLst>
      <p:ext uri="{BB962C8B-B14F-4D97-AF65-F5344CB8AC3E}">
        <p14:creationId xmlns:p14="http://schemas.microsoft.com/office/powerpoint/2010/main" val="2477025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login</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7" name="Rectangle 6"/>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
        <p:nvSpPr>
          <p:cNvPr id="2" name="TextBox 1"/>
          <p:cNvSpPr txBox="1"/>
          <p:nvPr/>
        </p:nvSpPr>
        <p:spPr>
          <a:xfrm>
            <a:off x="2652888" y="5037666"/>
            <a:ext cx="6547556" cy="369332"/>
          </a:xfrm>
          <a:prstGeom prst="rect">
            <a:avLst/>
          </a:prstGeom>
          <a:solidFill>
            <a:schemeClr val="tx1"/>
          </a:solidFill>
          <a:ln>
            <a:solidFill>
              <a:schemeClr val="tx1"/>
            </a:solidFill>
            <a:prstDash val="dash"/>
          </a:ln>
        </p:spPr>
        <p:txBody>
          <a:bodyPr wrap="square" lIns="0" tIns="0" rIns="0" bIns="0" rtlCol="0">
            <a:spAutoFit/>
          </a:bodyPr>
          <a:lstStyle/>
          <a:p>
            <a:r>
              <a:rPr lang="pt-BR" sz="2400" dirty="0">
                <a:solidFill>
                  <a:schemeClr val="bg1"/>
                </a:solidFill>
              </a:rPr>
              <a:t>[chef@ip-172-31-44-173 apache]</a:t>
            </a:r>
            <a:r>
              <a:rPr lang="pt-BR" sz="2400" dirty="0" smtClean="0">
                <a:solidFill>
                  <a:schemeClr val="bg1"/>
                </a:solidFill>
              </a:rPr>
              <a:t>$ </a:t>
            </a:r>
            <a:r>
              <a:rPr lang="pt-BR" sz="2400" dirty="0" err="1" smtClean="0">
                <a:solidFill>
                  <a:schemeClr val="bg1"/>
                </a:solidFill>
              </a:rPr>
              <a:t>kitchen</a:t>
            </a:r>
            <a:r>
              <a:rPr lang="pt-BR" sz="2400" dirty="0" smtClean="0">
                <a:solidFill>
                  <a:schemeClr val="bg1"/>
                </a:solidFill>
              </a:rPr>
              <a:t> </a:t>
            </a:r>
            <a:r>
              <a:rPr lang="pt-BR" sz="2400" dirty="0" err="1" smtClean="0">
                <a:solidFill>
                  <a:schemeClr val="bg1"/>
                </a:solidFill>
              </a:rPr>
              <a:t>login</a:t>
            </a:r>
            <a:endParaRPr lang="en-US" sz="2400" dirty="0" err="1" smtClean="0">
              <a:solidFill>
                <a:schemeClr val="bg1"/>
              </a:solidFill>
            </a:endParaRPr>
          </a:p>
        </p:txBody>
      </p:sp>
      <p:sp>
        <p:nvSpPr>
          <p:cNvPr id="9" name="TextBox 8"/>
          <p:cNvSpPr txBox="1"/>
          <p:nvPr/>
        </p:nvSpPr>
        <p:spPr>
          <a:xfrm>
            <a:off x="5175956" y="2847620"/>
            <a:ext cx="4151490" cy="369332"/>
          </a:xfrm>
          <a:prstGeom prst="rect">
            <a:avLst/>
          </a:prstGeom>
          <a:solidFill>
            <a:schemeClr val="tx1"/>
          </a:solidFill>
          <a:ln>
            <a:solidFill>
              <a:schemeClr val="tx1"/>
            </a:solidFill>
            <a:prstDash val="dash"/>
          </a:ln>
        </p:spPr>
        <p:txBody>
          <a:bodyPr wrap="square" lIns="0" tIns="0" rIns="0" bIns="0" rtlCol="0">
            <a:spAutoFit/>
          </a:bodyPr>
          <a:lstStyle/>
          <a:p>
            <a:r>
              <a:rPr lang="de-DE" sz="2400" dirty="0">
                <a:solidFill>
                  <a:schemeClr val="bg1"/>
                </a:solidFill>
              </a:rPr>
              <a:t>[kitchen@5379d310dc59 ~]$</a:t>
            </a:r>
            <a:endParaRPr lang="en-US" sz="2400" dirty="0" err="1" smtClean="0">
              <a:solidFill>
                <a:schemeClr val="bg1"/>
              </a:solidFill>
            </a:endParaRPr>
          </a:p>
        </p:txBody>
      </p:sp>
      <p:cxnSp>
        <p:nvCxnSpPr>
          <p:cNvPr id="4" name="Straight Arrow Connector 3"/>
          <p:cNvCxnSpPr/>
          <p:nvPr/>
        </p:nvCxnSpPr>
        <p:spPr>
          <a:xfrm flipV="1">
            <a:off x="8015111" y="3344333"/>
            <a:ext cx="0" cy="1636889"/>
          </a:xfrm>
          <a:prstGeom prst="straightConnector1">
            <a:avLst/>
          </a:prstGeom>
          <a:ln w="50800">
            <a:solidFill>
              <a:schemeClr val="bg1"/>
            </a:solidFill>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071555" y="4092223"/>
            <a:ext cx="478947" cy="369332"/>
          </a:xfrm>
          <a:prstGeom prst="rect">
            <a:avLst/>
          </a:prstGeom>
          <a:noFill/>
        </p:spPr>
        <p:txBody>
          <a:bodyPr wrap="none" lIns="0" tIns="0" rIns="0" bIns="0" rtlCol="0">
            <a:spAutoFit/>
          </a:bodyPr>
          <a:lstStyle/>
          <a:p>
            <a:r>
              <a:rPr lang="en-US" sz="2400" dirty="0" err="1" smtClean="0">
                <a:solidFill>
                  <a:srgbClr val="FFFFFF"/>
                </a:solidFill>
              </a:rPr>
              <a:t>ssh</a:t>
            </a:r>
            <a:endParaRPr lang="en-US" sz="2400" dirty="0" smtClean="0">
              <a:solidFill>
                <a:srgbClr val="FFFFFF"/>
              </a:solidFill>
            </a:endParaRPr>
          </a:p>
        </p:txBody>
      </p:sp>
    </p:spTree>
    <p:extLst>
      <p:ext uri="{BB962C8B-B14F-4D97-AF65-F5344CB8AC3E}">
        <p14:creationId xmlns:p14="http://schemas.microsoft.com/office/powerpoint/2010/main" val="3360738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client success status</a:t>
            </a:r>
            <a:endParaRPr lang="en-US" dirty="0"/>
          </a:p>
        </p:txBody>
      </p:sp>
      <p:sp>
        <p:nvSpPr>
          <p:cNvPr id="3" name="Text Placeholder 2"/>
          <p:cNvSpPr>
            <a:spLocks noGrp="1"/>
          </p:cNvSpPr>
          <p:nvPr>
            <p:ph type="body" sz="quarter" idx="10"/>
          </p:nvPr>
        </p:nvSpPr>
        <p:spPr/>
        <p:txBody>
          <a:bodyPr/>
          <a:lstStyle/>
          <a:p>
            <a:r>
              <a:rPr lang="en-US" dirty="0" smtClean="0"/>
              <a:t>Requirements to verify chef-client success:</a:t>
            </a:r>
          </a:p>
          <a:p>
            <a:pPr lvl="1"/>
            <a:r>
              <a:rPr lang="en-US" dirty="0"/>
              <a:t>A target server running the same OS as production</a:t>
            </a:r>
          </a:p>
          <a:p>
            <a:pPr lvl="1"/>
            <a:r>
              <a:rPr lang="en-US" dirty="0" smtClean="0"/>
              <a:t>A chef-client with access to the cookbook</a:t>
            </a:r>
          </a:p>
        </p:txBody>
      </p:sp>
    </p:spTree>
    <p:extLst>
      <p:ext uri="{BB962C8B-B14F-4D97-AF65-F5344CB8AC3E}">
        <p14:creationId xmlns:p14="http://schemas.microsoft.com/office/powerpoint/2010/main" val="3790222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 Apply our policy</a:t>
            </a:r>
            <a:endParaRPr lang="en-US" dirty="0"/>
          </a:p>
        </p:txBody>
      </p:sp>
      <p:sp>
        <p:nvSpPr>
          <p:cNvPr id="3" name="Text Placeholder 2"/>
          <p:cNvSpPr>
            <a:spLocks noGrp="1"/>
          </p:cNvSpPr>
          <p:nvPr>
            <p:ph type="body" sz="quarter" idx="10"/>
          </p:nvPr>
        </p:nvSpPr>
        <p:spPr/>
        <p:txBody>
          <a:bodyPr/>
          <a:lstStyle/>
          <a:p>
            <a:r>
              <a:rPr lang="en-US" b="1" dirty="0" smtClean="0"/>
              <a:t>Problem: </a:t>
            </a:r>
            <a:r>
              <a:rPr lang="en-US" dirty="0" smtClean="0"/>
              <a:t>We have not applied our policy to the test environment.</a:t>
            </a:r>
          </a:p>
          <a:p>
            <a:r>
              <a:rPr lang="en-US" b="1" dirty="0" smtClean="0"/>
              <a:t>Success Criteria: </a:t>
            </a:r>
            <a:r>
              <a:rPr lang="en-US" dirty="0" smtClean="0"/>
              <a:t>The default apache recipe will be applied in the test environment</a:t>
            </a:r>
            <a:endParaRPr lang="en-US" b="1" dirty="0"/>
          </a:p>
        </p:txBody>
      </p:sp>
    </p:spTree>
    <p:extLst>
      <p:ext uri="{BB962C8B-B14F-4D97-AF65-F5344CB8AC3E}">
        <p14:creationId xmlns:p14="http://schemas.microsoft.com/office/powerpoint/2010/main" val="525360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Slides, Code, Questions, etc.</a:t>
            </a:r>
            <a:endParaRPr lang="en-US" dirty="0"/>
          </a:p>
        </p:txBody>
      </p:sp>
      <p:sp>
        <p:nvSpPr>
          <p:cNvPr id="3" name="Text Placeholder 2"/>
          <p:cNvSpPr>
            <a:spLocks noGrp="1"/>
          </p:cNvSpPr>
          <p:nvPr>
            <p:ph type="body" sz="quarter" idx="10"/>
          </p:nvPr>
        </p:nvSpPr>
        <p:spPr/>
        <p:txBody>
          <a:bodyPr/>
          <a:lstStyle/>
          <a:p>
            <a:r>
              <a:rPr lang="en-US" sz="3300" dirty="0"/>
              <a:t>https://</a:t>
            </a:r>
            <a:r>
              <a:rPr lang="en-US" sz="3300" dirty="0" err="1"/>
              <a:t>github.com</a:t>
            </a:r>
            <a:r>
              <a:rPr lang="en-US" sz="3300" dirty="0"/>
              <a:t>/</a:t>
            </a:r>
            <a:r>
              <a:rPr lang="en-US" sz="3300" dirty="0" err="1"/>
              <a:t>ubergeekgirl</a:t>
            </a:r>
            <a:r>
              <a:rPr lang="en-US" sz="3300" dirty="0"/>
              <a:t>/</a:t>
            </a:r>
            <a:r>
              <a:rPr lang="en-US" sz="3300" dirty="0" err="1"/>
              <a:t>Foster_City_Intro_to_Chef</a:t>
            </a:r>
            <a:endParaRPr lang="en-US" sz="3300" dirty="0"/>
          </a:p>
          <a:p>
            <a:r>
              <a:rPr lang="en-US" sz="3600" dirty="0" smtClean="0"/>
              <a:t>Slides are available now (subject to change)</a:t>
            </a:r>
          </a:p>
          <a:p>
            <a:r>
              <a:rPr lang="en-US" sz="3600" dirty="0" smtClean="0"/>
              <a:t>Submit PRs for any questions or topics that you’d like to see covered</a:t>
            </a:r>
            <a:endParaRPr lang="en-US" sz="3600" dirty="0"/>
          </a:p>
        </p:txBody>
      </p:sp>
    </p:spTree>
    <p:extLst>
      <p:ext uri="{BB962C8B-B14F-4D97-AF65-F5344CB8AC3E}">
        <p14:creationId xmlns:p14="http://schemas.microsoft.com/office/powerpoint/2010/main" val="1924668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dirty="0"/>
              <a:t>logout</a:t>
            </a:r>
          </a:p>
          <a:p>
            <a:r>
              <a:rPr lang="en-US" dirty="0"/>
              <a:t>Connection to </a:t>
            </a:r>
            <a:r>
              <a:rPr lang="en-US" dirty="0" err="1"/>
              <a:t>localhost</a:t>
            </a:r>
            <a:r>
              <a:rPr lang="en-US" dirty="0"/>
              <a:t> closed.</a:t>
            </a:r>
          </a:p>
        </p:txBody>
      </p:sp>
      <p:sp>
        <p:nvSpPr>
          <p:cNvPr id="3" name="Title 2"/>
          <p:cNvSpPr>
            <a:spLocks noGrp="1"/>
          </p:cNvSpPr>
          <p:nvPr>
            <p:ph type="title"/>
          </p:nvPr>
        </p:nvSpPr>
        <p:spPr/>
        <p:txBody>
          <a:bodyPr/>
          <a:lstStyle/>
          <a:p>
            <a:r>
              <a:rPr lang="en-US" dirty="0" smtClean="0"/>
              <a:t>Leave the kitchen</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exit</a:t>
            </a:r>
            <a:endParaRPr lang="en-US" dirty="0"/>
          </a:p>
        </p:txBody>
      </p:sp>
    </p:spTree>
    <p:extLst>
      <p:ext uri="{BB962C8B-B14F-4D97-AF65-F5344CB8AC3E}">
        <p14:creationId xmlns:p14="http://schemas.microsoft.com/office/powerpoint/2010/main" val="4274207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Go to the right place</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cd ~/chef-repo/cookbooks/apache</a:t>
            </a:r>
            <a:endParaRPr lang="en-US" dirty="0"/>
          </a:p>
        </p:txBody>
      </p:sp>
    </p:spTree>
    <p:extLst>
      <p:ext uri="{BB962C8B-B14F-4D97-AF65-F5344CB8AC3E}">
        <p14:creationId xmlns:p14="http://schemas.microsoft.com/office/powerpoint/2010/main" val="114417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32500" lnSpcReduction="20000"/>
          </a:bodyPr>
          <a:lstStyle/>
          <a:p>
            <a:r>
              <a:rPr lang="en-US" dirty="0"/>
              <a:t>-----&gt; Starting Kitchen (v1.4.2)</a:t>
            </a:r>
          </a:p>
          <a:p>
            <a:r>
              <a:rPr lang="en-US" dirty="0"/>
              <a:t>-----&gt; Converging &lt;default-centos-71&gt;...</a:t>
            </a:r>
          </a:p>
          <a:p>
            <a:r>
              <a:rPr lang="en-US" dirty="0"/>
              <a:t>$$$$$$ Running legacy converge for '</a:t>
            </a:r>
            <a:r>
              <a:rPr lang="en-US" dirty="0" err="1"/>
              <a:t>Docker</a:t>
            </a:r>
            <a:r>
              <a:rPr lang="en-US" dirty="0"/>
              <a:t>' Driver</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3.2.4...</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Installing Chef Omnibus (install only if missing)</a:t>
            </a:r>
          </a:p>
          <a:p>
            <a:r>
              <a:rPr lang="en-US" dirty="0"/>
              <a:t>       Downloading https://</a:t>
            </a:r>
            <a:r>
              <a:rPr lang="en-US" dirty="0" err="1"/>
              <a:t>www.chef.io</a:t>
            </a:r>
            <a:r>
              <a:rPr lang="en-US" dirty="0"/>
              <a:t>/chef/</a:t>
            </a:r>
            <a:r>
              <a:rPr lang="en-US" dirty="0" err="1"/>
              <a:t>install.sh</a:t>
            </a:r>
            <a:r>
              <a:rPr lang="en-US" dirty="0"/>
              <a:t> to file /</a:t>
            </a:r>
            <a:r>
              <a:rPr lang="en-US" dirty="0" err="1"/>
              <a:t>tmp</a:t>
            </a:r>
            <a:r>
              <a:rPr lang="en-US" dirty="0"/>
              <a:t>/</a:t>
            </a:r>
            <a:r>
              <a:rPr lang="en-US" dirty="0" err="1"/>
              <a:t>install.sh</a:t>
            </a:r>
            <a:endParaRPr lang="en-US" dirty="0"/>
          </a:p>
          <a:p>
            <a:r>
              <a:rPr lang="en-US" dirty="0"/>
              <a:t>       Trying curl...</a:t>
            </a:r>
          </a:p>
          <a:p>
            <a:r>
              <a:rPr lang="en-US" dirty="0"/>
              <a:t>       Download complete.</a:t>
            </a:r>
          </a:p>
          <a:p>
            <a:r>
              <a:rPr lang="en-US" dirty="0"/>
              <a:t>       Downloading Chef  for el...</a:t>
            </a:r>
          </a:p>
          <a:p>
            <a:r>
              <a:rPr lang="en-US" dirty="0"/>
              <a:t>       downloading https://</a:t>
            </a:r>
            <a:r>
              <a:rPr lang="en-US" dirty="0" err="1"/>
              <a:t>www.chef.io</a:t>
            </a:r>
            <a:r>
              <a:rPr lang="en-US" dirty="0"/>
              <a:t>/chef/</a:t>
            </a:r>
            <a:r>
              <a:rPr lang="en-US" dirty="0" err="1"/>
              <a:t>metadata?v</a:t>
            </a:r>
            <a:r>
              <a:rPr lang="en-US" dirty="0"/>
              <a:t>=&amp;prerelease=</a:t>
            </a:r>
            <a:r>
              <a:rPr lang="en-US" dirty="0" err="1"/>
              <a:t>false&amp;nightlies</a:t>
            </a:r>
            <a:r>
              <a:rPr lang="en-US" dirty="0"/>
              <a:t>=</a:t>
            </a:r>
            <a:r>
              <a:rPr lang="en-US" dirty="0" err="1"/>
              <a:t>false&amp;p</a:t>
            </a:r>
            <a:r>
              <a:rPr lang="en-US" dirty="0"/>
              <a:t>=</a:t>
            </a:r>
            <a:r>
              <a:rPr lang="en-US" dirty="0" err="1"/>
              <a:t>el&amp;pv</a:t>
            </a:r>
            <a:r>
              <a:rPr lang="en-US" dirty="0"/>
              <a:t>=7&amp;m=x86_64</a:t>
            </a:r>
          </a:p>
          <a:p>
            <a:r>
              <a:rPr lang="en-US" dirty="0"/>
              <a:t> </a:t>
            </a:r>
          </a:p>
        </p:txBody>
      </p:sp>
      <p:sp>
        <p:nvSpPr>
          <p:cNvPr id="3" name="Title 2"/>
          <p:cNvSpPr>
            <a:spLocks noGrp="1"/>
          </p:cNvSpPr>
          <p:nvPr>
            <p:ph type="title"/>
          </p:nvPr>
        </p:nvSpPr>
        <p:spPr/>
        <p:txBody>
          <a:bodyPr/>
          <a:lstStyle/>
          <a:p>
            <a:r>
              <a:rPr lang="en-US" dirty="0" smtClean="0"/>
              <a:t>Apply our policy </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kitchen converge</a:t>
            </a:r>
            <a:endParaRPr lang="en-US" dirty="0"/>
          </a:p>
        </p:txBody>
      </p:sp>
    </p:spTree>
    <p:extLst>
      <p:ext uri="{BB962C8B-B14F-4D97-AF65-F5344CB8AC3E}">
        <p14:creationId xmlns:p14="http://schemas.microsoft.com/office/powerpoint/2010/main" val="1841142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converge</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7" name="Rectangle 6"/>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
        <p:nvSpPr>
          <p:cNvPr id="9" name="TextBox 8"/>
          <p:cNvSpPr txBox="1"/>
          <p:nvPr/>
        </p:nvSpPr>
        <p:spPr>
          <a:xfrm>
            <a:off x="5175956" y="2156177"/>
            <a:ext cx="4151490" cy="1107995"/>
          </a:xfrm>
          <a:prstGeom prst="rect">
            <a:avLst/>
          </a:prstGeom>
          <a:solidFill>
            <a:schemeClr val="tx1"/>
          </a:solidFill>
          <a:ln>
            <a:solidFill>
              <a:schemeClr val="tx1"/>
            </a:solidFill>
            <a:prstDash val="dash"/>
          </a:ln>
        </p:spPr>
        <p:txBody>
          <a:bodyPr wrap="square" lIns="0" tIns="0" rIns="0" bIns="0" rtlCol="0">
            <a:spAutoFit/>
          </a:bodyPr>
          <a:lstStyle/>
          <a:p>
            <a:pPr marL="182880">
              <a:buClr>
                <a:schemeClr val="bg1"/>
              </a:buClr>
            </a:pPr>
            <a:r>
              <a:rPr lang="de-DE" sz="2400" dirty="0" err="1" smtClean="0">
                <a:solidFill>
                  <a:schemeClr val="bg1"/>
                </a:solidFill>
              </a:rPr>
              <a:t>Install</a:t>
            </a:r>
            <a:r>
              <a:rPr lang="de-DE" sz="2400" dirty="0" smtClean="0">
                <a:solidFill>
                  <a:schemeClr val="bg1"/>
                </a:solidFill>
              </a:rPr>
              <a:t> Chef</a:t>
            </a:r>
          </a:p>
          <a:p>
            <a:pPr marL="182880">
              <a:buClr>
                <a:schemeClr val="bg1"/>
              </a:buClr>
            </a:pPr>
            <a:r>
              <a:rPr lang="de-DE" sz="2400" dirty="0" smtClean="0">
                <a:solidFill>
                  <a:schemeClr val="bg1"/>
                </a:solidFill>
              </a:rPr>
              <a:t>Upload </a:t>
            </a:r>
            <a:r>
              <a:rPr lang="de-DE" sz="2400" dirty="0" err="1" smtClean="0">
                <a:solidFill>
                  <a:schemeClr val="bg1"/>
                </a:solidFill>
              </a:rPr>
              <a:t>cookbooks</a:t>
            </a:r>
            <a:endParaRPr lang="de-DE" sz="2400" dirty="0" smtClean="0">
              <a:solidFill>
                <a:schemeClr val="bg1"/>
              </a:solidFill>
            </a:endParaRPr>
          </a:p>
          <a:p>
            <a:pPr marL="182880">
              <a:buClr>
                <a:schemeClr val="bg1"/>
              </a:buClr>
            </a:pPr>
            <a:r>
              <a:rPr lang="de-DE" sz="2400" dirty="0" err="1" smtClean="0">
                <a:solidFill>
                  <a:schemeClr val="bg1"/>
                </a:solidFill>
              </a:rPr>
              <a:t>Apply</a:t>
            </a:r>
            <a:r>
              <a:rPr lang="de-DE" sz="2400" dirty="0" smtClean="0">
                <a:solidFill>
                  <a:schemeClr val="bg1"/>
                </a:solidFill>
              </a:rPr>
              <a:t> </a:t>
            </a:r>
            <a:r>
              <a:rPr lang="de-DE" sz="2400" dirty="0" err="1" smtClean="0">
                <a:solidFill>
                  <a:schemeClr val="bg1"/>
                </a:solidFill>
              </a:rPr>
              <a:t>the</a:t>
            </a:r>
            <a:r>
              <a:rPr lang="de-DE" sz="2400" dirty="0" smtClean="0">
                <a:solidFill>
                  <a:schemeClr val="bg1"/>
                </a:solidFill>
              </a:rPr>
              <a:t> </a:t>
            </a:r>
            <a:r>
              <a:rPr lang="de-DE" sz="2400" dirty="0" err="1" smtClean="0">
                <a:solidFill>
                  <a:schemeClr val="bg1"/>
                </a:solidFill>
              </a:rPr>
              <a:t>run_list</a:t>
            </a:r>
            <a:endParaRPr lang="en-US" sz="2400" dirty="0" err="1" smtClean="0">
              <a:solidFill>
                <a:schemeClr val="bg1"/>
              </a:solidFill>
            </a:endParaRPr>
          </a:p>
        </p:txBody>
      </p:sp>
    </p:spTree>
    <p:extLst>
      <p:ext uri="{BB962C8B-B14F-4D97-AF65-F5344CB8AC3E}">
        <p14:creationId xmlns:p14="http://schemas.microsoft.com/office/powerpoint/2010/main" val="1965990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to ask when testing</a:t>
            </a:r>
          </a:p>
        </p:txBody>
      </p:sp>
      <p:sp>
        <p:nvSpPr>
          <p:cNvPr id="3" name="Text Placeholder 2"/>
          <p:cNvSpPr>
            <a:spLocks noGrp="1"/>
          </p:cNvSpPr>
          <p:nvPr>
            <p:ph type="body" sz="quarter" idx="10"/>
          </p:nvPr>
        </p:nvSpPr>
        <p:spPr/>
        <p:txBody>
          <a:bodyPr/>
          <a:lstStyle/>
          <a:p>
            <a:pPr>
              <a:buFont typeface="Wingdings" charset="2"/>
              <a:buChar char="ü"/>
            </a:pPr>
            <a:r>
              <a:rPr lang="en-US" dirty="0" smtClean="0"/>
              <a:t>  Did chef-client complete successfully?</a:t>
            </a:r>
          </a:p>
          <a:p>
            <a:r>
              <a:rPr lang="en-US" dirty="0" smtClean="0"/>
              <a:t>Did the recipe put the node in the desired state?</a:t>
            </a:r>
          </a:p>
          <a:p>
            <a:r>
              <a:rPr lang="en-US" dirty="0" smtClean="0"/>
              <a:t>Are the resources properly defined?</a:t>
            </a:r>
          </a:p>
          <a:p>
            <a:r>
              <a:rPr lang="en-US" dirty="0" smtClean="0"/>
              <a:t>Does the code following our style guide?</a:t>
            </a:r>
            <a:endParaRPr lang="en-US" dirty="0"/>
          </a:p>
        </p:txBody>
      </p:sp>
    </p:spTree>
    <p:extLst>
      <p:ext uri="{BB962C8B-B14F-4D97-AF65-F5344CB8AC3E}">
        <p14:creationId xmlns:p14="http://schemas.microsoft.com/office/powerpoint/2010/main" val="1456937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Lab 8</a:t>
            </a:r>
            <a:r>
              <a:rPr lang="en-US" dirty="0" smtClean="0"/>
              <a:t> – Verify the node</a:t>
            </a:r>
            <a:endParaRPr lang="en-US" dirty="0"/>
          </a:p>
        </p:txBody>
      </p:sp>
      <p:sp>
        <p:nvSpPr>
          <p:cNvPr id="3" name="Text Placeholder 2"/>
          <p:cNvSpPr>
            <a:spLocks noGrp="1"/>
          </p:cNvSpPr>
          <p:nvPr>
            <p:ph type="body" sz="quarter" idx="10"/>
          </p:nvPr>
        </p:nvSpPr>
        <p:spPr/>
        <p:txBody>
          <a:bodyPr/>
          <a:lstStyle/>
          <a:p>
            <a:r>
              <a:rPr lang="en-US" b="1" dirty="0" smtClean="0"/>
              <a:t>Problem</a:t>
            </a:r>
            <a:r>
              <a:rPr lang="en-US" dirty="0" smtClean="0"/>
              <a:t>:  Successful converge does not necessarily mean  the node is in the desired state.</a:t>
            </a:r>
          </a:p>
          <a:p>
            <a:r>
              <a:rPr lang="en-US" b="1" dirty="0" smtClean="0"/>
              <a:t>Success Criteria</a:t>
            </a:r>
            <a:r>
              <a:rPr lang="en-US" dirty="0" smtClean="0"/>
              <a:t>:  Verify our home page is being served.</a:t>
            </a:r>
            <a:endParaRPr lang="en-US" dirty="0"/>
          </a:p>
          <a:p>
            <a:pPr marL="0" indent="0">
              <a:buNone/>
            </a:pPr>
            <a:endParaRPr lang="en-US" dirty="0" smtClean="0"/>
          </a:p>
        </p:txBody>
      </p:sp>
    </p:spTree>
    <p:extLst>
      <p:ext uri="{BB962C8B-B14F-4D97-AF65-F5344CB8AC3E}">
        <p14:creationId xmlns:p14="http://schemas.microsoft.com/office/powerpoint/2010/main" val="352585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2600" dirty="0"/>
              <a:t>$$$$$$ Running legacy login for '</a:t>
            </a:r>
            <a:r>
              <a:rPr lang="en-US" sz="2600" dirty="0" err="1"/>
              <a:t>Docker</a:t>
            </a:r>
            <a:r>
              <a:rPr lang="en-US" sz="2600" dirty="0"/>
              <a:t>' Driver</a:t>
            </a:r>
          </a:p>
          <a:p>
            <a:r>
              <a:rPr lang="en-US" sz="2600" dirty="0"/>
              <a:t>Last login: Wed Sep 23 10:44:37 2015 from 172.17.42.1</a:t>
            </a:r>
          </a:p>
        </p:txBody>
      </p:sp>
      <p:sp>
        <p:nvSpPr>
          <p:cNvPr id="4" name="Title 3"/>
          <p:cNvSpPr>
            <a:spLocks noGrp="1"/>
          </p:cNvSpPr>
          <p:nvPr>
            <p:ph type="title"/>
          </p:nvPr>
        </p:nvSpPr>
        <p:spPr/>
        <p:txBody>
          <a:bodyPr/>
          <a:lstStyle/>
          <a:p>
            <a:r>
              <a:rPr lang="en-US" dirty="0" smtClean="0"/>
              <a:t>Manually Inspect with kitchen login</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smtClean="0"/>
              <a:t>kitchen login</a:t>
            </a:r>
            <a:endParaRPr lang="en-US" dirty="0"/>
          </a:p>
        </p:txBody>
      </p:sp>
    </p:spTree>
    <p:extLst>
      <p:ext uri="{BB962C8B-B14F-4D97-AF65-F5344CB8AC3E}">
        <p14:creationId xmlns:p14="http://schemas.microsoft.com/office/powerpoint/2010/main" val="1767221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a:t>&lt;h1&gt;hello DC&lt;/h1&gt;</a:t>
            </a:r>
          </a:p>
          <a:p>
            <a:endParaRPr lang="en-US" dirty="0"/>
          </a:p>
          <a:p>
            <a:r>
              <a:rPr lang="en-US" dirty="0"/>
              <a:t>&lt;p&gt;</a:t>
            </a:r>
          </a:p>
          <a:p>
            <a:r>
              <a:rPr lang="en-US" dirty="0"/>
              <a:t>  This is a </a:t>
            </a:r>
            <a:r>
              <a:rPr lang="en-US" dirty="0" err="1"/>
              <a:t>ubuntu</a:t>
            </a:r>
            <a:r>
              <a:rPr lang="en-US" dirty="0"/>
              <a:t> 14.04 server.</a:t>
            </a:r>
          </a:p>
          <a:p>
            <a:r>
              <a:rPr lang="en-US" dirty="0"/>
              <a:t>  with 2048484kB RAM.</a:t>
            </a:r>
          </a:p>
          <a:p>
            <a:r>
              <a:rPr lang="en-US" dirty="0"/>
              <a:t>&lt;/p&gt;</a:t>
            </a:r>
          </a:p>
          <a:p>
            <a:endParaRPr lang="en-US" dirty="0"/>
          </a:p>
        </p:txBody>
      </p:sp>
      <p:sp>
        <p:nvSpPr>
          <p:cNvPr id="3" name="Title 2"/>
          <p:cNvSpPr>
            <a:spLocks noGrp="1"/>
          </p:cNvSpPr>
          <p:nvPr>
            <p:ph type="title"/>
          </p:nvPr>
        </p:nvSpPr>
        <p:spPr/>
        <p:txBody>
          <a:bodyPr/>
          <a:lstStyle/>
          <a:p>
            <a:r>
              <a:rPr lang="en-US" dirty="0"/>
              <a:t>Manually Inspect with kitchen login</a:t>
            </a:r>
          </a:p>
        </p:txBody>
      </p:sp>
      <p:sp>
        <p:nvSpPr>
          <p:cNvPr id="4" name="Content Placeholder 3"/>
          <p:cNvSpPr>
            <a:spLocks noGrp="1"/>
          </p:cNvSpPr>
          <p:nvPr>
            <p:ph sz="quarter" idx="12"/>
          </p:nvPr>
        </p:nvSpPr>
        <p:spPr/>
        <p:txBody>
          <a:bodyPr>
            <a:normAutofit fontScale="92500" lnSpcReduction="10000"/>
          </a:bodyPr>
          <a:lstStyle/>
          <a:p>
            <a:r>
              <a:rPr lang="en-US" dirty="0" smtClean="0"/>
              <a:t>curl http://</a:t>
            </a:r>
            <a:r>
              <a:rPr lang="en-US" dirty="0" err="1" smtClean="0"/>
              <a:t>localhost</a:t>
            </a:r>
            <a:endParaRPr lang="en-US" dirty="0"/>
          </a:p>
        </p:txBody>
      </p:sp>
    </p:spTree>
    <p:extLst>
      <p:ext uri="{BB962C8B-B14F-4D97-AF65-F5344CB8AC3E}">
        <p14:creationId xmlns:p14="http://schemas.microsoft.com/office/powerpoint/2010/main" val="2027111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Serverspec</a:t>
            </a:r>
            <a:endParaRPr lang="en-US" dirty="0"/>
          </a:p>
        </p:txBody>
      </p:sp>
      <p:sp>
        <p:nvSpPr>
          <p:cNvPr id="6" name="Text Placeholder 5"/>
          <p:cNvSpPr>
            <a:spLocks noGrp="1"/>
          </p:cNvSpPr>
          <p:nvPr>
            <p:ph type="body" sz="quarter" idx="10"/>
          </p:nvPr>
        </p:nvSpPr>
        <p:spPr/>
        <p:txBody>
          <a:bodyPr/>
          <a:lstStyle/>
          <a:p>
            <a:r>
              <a:rPr lang="en-US" dirty="0" smtClean="0"/>
              <a:t>Write tests to verify your servers</a:t>
            </a:r>
          </a:p>
          <a:p>
            <a:r>
              <a:rPr lang="en-US" dirty="0" smtClean="0"/>
              <a:t>Not dependent on Chef</a:t>
            </a:r>
          </a:p>
          <a:p>
            <a:r>
              <a:rPr lang="en-US" dirty="0" smtClean="0"/>
              <a:t>Defines many resource types</a:t>
            </a:r>
          </a:p>
          <a:p>
            <a:pPr lvl="1"/>
            <a:r>
              <a:rPr lang="en-US" dirty="0" smtClean="0"/>
              <a:t>package, service, user, etc.</a:t>
            </a:r>
          </a:p>
          <a:p>
            <a:r>
              <a:rPr lang="en-US" dirty="0" smtClean="0"/>
              <a:t>Works well with Test Kitchen</a:t>
            </a:r>
          </a:p>
          <a:p>
            <a:r>
              <a:rPr lang="en-US" dirty="0">
                <a:hlinkClick r:id="rId3"/>
              </a:rPr>
              <a:t>http://serverspec.org</a:t>
            </a:r>
            <a:r>
              <a:rPr lang="en-US" dirty="0" smtClean="0">
                <a:hlinkClick r:id="rId3"/>
              </a:rPr>
              <a:t>/</a:t>
            </a:r>
            <a:endParaRPr lang="en-US" dirty="0" smtClean="0"/>
          </a:p>
          <a:p>
            <a:endParaRPr lang="en-US" dirty="0"/>
          </a:p>
        </p:txBody>
      </p:sp>
      <p:pic>
        <p:nvPicPr>
          <p:cNvPr id="7" name="Picture 6"/>
          <p:cNvPicPr>
            <a:picLocks noChangeAspect="1"/>
          </p:cNvPicPr>
          <p:nvPr/>
        </p:nvPicPr>
        <p:blipFill>
          <a:blip r:embed="rId4"/>
          <a:stretch>
            <a:fillRect/>
          </a:stretch>
        </p:blipFill>
        <p:spPr>
          <a:xfrm>
            <a:off x="8318500" y="3381375"/>
            <a:ext cx="3302000" cy="762000"/>
          </a:xfrm>
          <a:prstGeom prst="rect">
            <a:avLst/>
          </a:prstGeom>
        </p:spPr>
      </p:pic>
    </p:spTree>
    <p:extLst>
      <p:ext uri="{BB962C8B-B14F-4D97-AF65-F5344CB8AC3E}">
        <p14:creationId xmlns:p14="http://schemas.microsoft.com/office/powerpoint/2010/main" val="3971351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lstStyle/>
          <a:p>
            <a:r>
              <a:rPr lang="en-US" dirty="0"/>
              <a:t>logout</a:t>
            </a:r>
          </a:p>
          <a:p>
            <a:r>
              <a:rPr lang="en-US" dirty="0"/>
              <a:t>Connection to </a:t>
            </a:r>
            <a:r>
              <a:rPr lang="en-US" dirty="0" err="1"/>
              <a:t>localhost</a:t>
            </a:r>
            <a:r>
              <a:rPr lang="en-US" dirty="0"/>
              <a:t> closed.</a:t>
            </a:r>
          </a:p>
        </p:txBody>
      </p:sp>
      <p:sp>
        <p:nvSpPr>
          <p:cNvPr id="4" name="Title 3"/>
          <p:cNvSpPr>
            <a:spLocks noGrp="1"/>
          </p:cNvSpPr>
          <p:nvPr>
            <p:ph type="title"/>
          </p:nvPr>
        </p:nvSpPr>
        <p:spPr/>
        <p:txBody>
          <a:bodyPr/>
          <a:lstStyle/>
          <a:p>
            <a:r>
              <a:rPr lang="en-US" dirty="0" smtClean="0"/>
              <a:t>Leave the Kitchen</a:t>
            </a:r>
            <a:endParaRPr lang="en-US" dirty="0"/>
          </a:p>
        </p:txBody>
      </p:sp>
      <p:sp>
        <p:nvSpPr>
          <p:cNvPr id="6" name="Content Placeholder 5"/>
          <p:cNvSpPr>
            <a:spLocks noGrp="1"/>
          </p:cNvSpPr>
          <p:nvPr>
            <p:ph sz="quarter" idx="12"/>
          </p:nvPr>
        </p:nvSpPr>
        <p:spPr/>
        <p:txBody>
          <a:bodyPr anchor="ctr" anchorCtr="0">
            <a:normAutofit fontScale="92500" lnSpcReduction="10000"/>
          </a:bodyPr>
          <a:lstStyle/>
          <a:p>
            <a:r>
              <a:rPr lang="en-US" dirty="0" smtClean="0"/>
              <a:t>exit</a:t>
            </a:r>
            <a:endParaRPr lang="en-US" dirty="0"/>
          </a:p>
        </p:txBody>
      </p:sp>
    </p:spTree>
    <p:extLst>
      <p:ext uri="{BB962C8B-B14F-4D97-AF65-F5344CB8AC3E}">
        <p14:creationId xmlns:p14="http://schemas.microsoft.com/office/powerpoint/2010/main" val="2602113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Overview of Chef</a:t>
            </a:r>
            <a:endParaRPr lang="en-US" dirty="0"/>
          </a:p>
        </p:txBody>
      </p:sp>
      <p:sp>
        <p:nvSpPr>
          <p:cNvPr id="3" name="Subtitle 2"/>
          <p:cNvSpPr>
            <a:spLocks noGrp="1"/>
          </p:cNvSpPr>
          <p:nvPr>
            <p:ph type="subTitle" idx="1"/>
          </p:nvPr>
        </p:nvSpPr>
        <p:spPr/>
        <p:txBody>
          <a:bodyPr/>
          <a:lstStyle/>
          <a:p>
            <a:r>
              <a:rPr lang="en-US" dirty="0" smtClean="0"/>
              <a:t>Policy-based Infrastructure as Code</a:t>
            </a:r>
            <a:endParaRPr lang="en-US" dirty="0"/>
          </a:p>
        </p:txBody>
      </p:sp>
    </p:spTree>
    <p:extLst>
      <p:ext uri="{BB962C8B-B14F-4D97-AF65-F5344CB8AC3E}">
        <p14:creationId xmlns:p14="http://schemas.microsoft.com/office/powerpoint/2010/main" val="25165481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Move to the proper directory</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cd ~/chef-repo/cookbooks/apache</a:t>
            </a:r>
            <a:endParaRPr lang="en-US" dirty="0"/>
          </a:p>
        </p:txBody>
      </p:sp>
    </p:spTree>
    <p:extLst>
      <p:ext uri="{BB962C8B-B14F-4D97-AF65-F5344CB8AC3E}">
        <p14:creationId xmlns:p14="http://schemas.microsoft.com/office/powerpoint/2010/main" val="755548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Write a </a:t>
            </a:r>
            <a:r>
              <a:rPr lang="en-US" dirty="0" err="1" smtClean="0"/>
              <a:t>Serverspec</a:t>
            </a:r>
            <a:r>
              <a:rPr lang="en-US" dirty="0" smtClean="0"/>
              <a:t> test</a:t>
            </a:r>
            <a:endParaRPr lang="en-US" dirty="0"/>
          </a:p>
        </p:txBody>
      </p:sp>
      <p:sp>
        <p:nvSpPr>
          <p:cNvPr id="6" name="Content Placeholder 5"/>
          <p:cNvSpPr>
            <a:spLocks noGrp="1"/>
          </p:cNvSpPr>
          <p:nvPr>
            <p:ph sz="quarter" idx="10"/>
          </p:nvPr>
        </p:nvSpPr>
        <p:spPr/>
        <p:txBody>
          <a:bodyPr>
            <a:normAutofit fontScale="85000" lnSpcReduction="20000"/>
          </a:bodyPr>
          <a:lstStyle/>
          <a:p>
            <a:r>
              <a:rPr lang="en-US" dirty="0">
                <a:solidFill>
                  <a:srgbClr val="204A87"/>
                </a:solidFill>
              </a:rPr>
              <a:t>require </a:t>
            </a:r>
            <a:r>
              <a:rPr lang="en-US" dirty="0">
                <a:solidFill>
                  <a:srgbClr val="4E9A06"/>
                </a:solidFill>
              </a:rPr>
              <a:t>'</a:t>
            </a:r>
            <a:r>
              <a:rPr lang="en-US" dirty="0" err="1">
                <a:solidFill>
                  <a:srgbClr val="4E9A06"/>
                </a:solidFill>
              </a:rPr>
              <a:t>spec_helper</a:t>
            </a:r>
            <a:r>
              <a:rPr lang="en-US" dirty="0">
                <a:solidFill>
                  <a:srgbClr val="4E9A06"/>
                </a:solidFill>
              </a:rPr>
              <a:t>'</a:t>
            </a:r>
          </a:p>
          <a:p>
            <a:endParaRPr lang="en-US" dirty="0"/>
          </a:p>
          <a:p>
            <a:r>
              <a:rPr lang="en-US" dirty="0">
                <a:solidFill>
                  <a:srgbClr val="000000"/>
                </a:solidFill>
              </a:rPr>
              <a:t>describe </a:t>
            </a:r>
            <a:r>
              <a:rPr lang="en-US" dirty="0">
                <a:solidFill>
                  <a:srgbClr val="4E9A06"/>
                </a:solidFill>
              </a:rPr>
              <a:t>'apache::default' </a:t>
            </a:r>
            <a:r>
              <a:rPr lang="en-US" b="1" dirty="0">
                <a:solidFill>
                  <a:srgbClr val="204A87"/>
                </a:solidFill>
              </a:rPr>
              <a:t>do</a:t>
            </a:r>
          </a:p>
          <a:p>
            <a:endParaRPr lang="en-US" dirty="0"/>
          </a:p>
          <a:p>
            <a:r>
              <a:rPr lang="en-US" dirty="0"/>
              <a:t>  </a:t>
            </a:r>
            <a:r>
              <a:rPr lang="en-US" i="1" dirty="0">
                <a:solidFill>
                  <a:srgbClr val="8F5902"/>
                </a:solidFill>
              </a:rPr>
              <a:t># </a:t>
            </a:r>
            <a:r>
              <a:rPr lang="en-US" i="1" dirty="0" err="1">
                <a:solidFill>
                  <a:srgbClr val="8F5902"/>
                </a:solidFill>
              </a:rPr>
              <a:t>Serverspec</a:t>
            </a:r>
            <a:r>
              <a:rPr lang="en-US" i="1" dirty="0">
                <a:solidFill>
                  <a:srgbClr val="8F5902"/>
                </a:solidFill>
              </a:rPr>
              <a:t> examples can be found at</a:t>
            </a:r>
          </a:p>
          <a:p>
            <a:r>
              <a:rPr lang="en-US" dirty="0"/>
              <a:t>  </a:t>
            </a:r>
            <a:r>
              <a:rPr lang="en-US" i="1" dirty="0">
                <a:solidFill>
                  <a:srgbClr val="8F5902"/>
                </a:solidFill>
              </a:rPr>
              <a:t># http://</a:t>
            </a:r>
            <a:r>
              <a:rPr lang="en-US" i="1" dirty="0" err="1">
                <a:solidFill>
                  <a:srgbClr val="8F5902"/>
                </a:solidFill>
              </a:rPr>
              <a:t>serverspec.org</a:t>
            </a:r>
            <a:r>
              <a:rPr lang="en-US" i="1" dirty="0">
                <a:solidFill>
                  <a:srgbClr val="8F5902"/>
                </a:solidFill>
              </a:rPr>
              <a:t>/</a:t>
            </a:r>
            <a:r>
              <a:rPr lang="en-US" i="1" dirty="0" err="1">
                <a:solidFill>
                  <a:srgbClr val="8F5902"/>
                </a:solidFill>
              </a:rPr>
              <a:t>resource_types.html</a:t>
            </a:r>
            <a:endParaRPr lang="en-US" i="1" dirty="0">
              <a:solidFill>
                <a:srgbClr val="8F5902"/>
              </a:solidFill>
            </a:endParaRPr>
          </a:p>
          <a:p>
            <a:endParaRPr lang="en-US" dirty="0"/>
          </a:p>
          <a:p>
            <a:r>
              <a:rPr lang="en-US" dirty="0"/>
              <a:t>  </a:t>
            </a:r>
            <a:r>
              <a:rPr lang="en-US" dirty="0">
                <a:solidFill>
                  <a:srgbClr val="000000"/>
                </a:solidFill>
              </a:rPr>
              <a:t>it </a:t>
            </a:r>
            <a:r>
              <a:rPr lang="en-US" dirty="0">
                <a:solidFill>
                  <a:srgbClr val="4E9A06"/>
                </a:solidFill>
              </a:rPr>
              <a:t>'does something' </a:t>
            </a:r>
            <a:r>
              <a:rPr lang="en-US" b="1" dirty="0">
                <a:solidFill>
                  <a:srgbClr val="204A87"/>
                </a:solidFill>
              </a:rPr>
              <a:t>do</a:t>
            </a:r>
          </a:p>
          <a:p>
            <a:r>
              <a:rPr lang="en-US" dirty="0"/>
              <a:t>    </a:t>
            </a:r>
            <a:r>
              <a:rPr lang="en-US" dirty="0">
                <a:solidFill>
                  <a:srgbClr val="000000"/>
                </a:solidFill>
              </a:rPr>
              <a:t>skip </a:t>
            </a:r>
            <a:r>
              <a:rPr lang="en-US" dirty="0">
                <a:solidFill>
                  <a:srgbClr val="4E9A06"/>
                </a:solidFill>
              </a:rPr>
              <a:t>'Replace this with meaningful tests'</a:t>
            </a:r>
          </a:p>
          <a:p>
            <a:r>
              <a:rPr lang="en-US" dirty="0"/>
              <a:t>  </a:t>
            </a:r>
            <a:r>
              <a:rPr lang="en-US" b="1" dirty="0">
                <a:solidFill>
                  <a:srgbClr val="204A87"/>
                </a:solidFill>
              </a:rPr>
              <a:t>end</a:t>
            </a:r>
          </a:p>
          <a:p>
            <a:endParaRPr lang="en-US" dirty="0"/>
          </a:p>
          <a:p>
            <a:r>
              <a:rPr lang="en-US" b="1" dirty="0">
                <a:solidFill>
                  <a:srgbClr val="204A87"/>
                </a:solidFill>
              </a:rPr>
              <a:t>end</a:t>
            </a:r>
          </a:p>
        </p:txBody>
      </p:sp>
      <p:sp>
        <p:nvSpPr>
          <p:cNvPr id="7" name="Text Placeholder 6"/>
          <p:cNvSpPr>
            <a:spLocks noGrp="1"/>
          </p:cNvSpPr>
          <p:nvPr>
            <p:ph type="body" sz="quarter" idx="11"/>
          </p:nvPr>
        </p:nvSpPr>
        <p:spPr/>
        <p:txBody>
          <a:bodyPr>
            <a:normAutofit fontScale="55000" lnSpcReduction="20000"/>
          </a:bodyPr>
          <a:lstStyle/>
          <a:p>
            <a:r>
              <a:rPr lang="en-US" dirty="0"/>
              <a:t>test/integration</a:t>
            </a:r>
            <a:r>
              <a:rPr lang="en-US" dirty="0" smtClean="0"/>
              <a:t>/default/</a:t>
            </a:r>
            <a:r>
              <a:rPr lang="en-US" dirty="0" err="1" smtClean="0"/>
              <a:t>serverspec</a:t>
            </a:r>
            <a:r>
              <a:rPr lang="en-US" dirty="0" smtClean="0"/>
              <a:t>/</a:t>
            </a:r>
            <a:r>
              <a:rPr lang="en-US" dirty="0" err="1" smtClean="0"/>
              <a:t>default_spec.rb</a:t>
            </a:r>
            <a:endParaRPr lang="en-US" dirty="0"/>
          </a:p>
        </p:txBody>
      </p:sp>
    </p:spTree>
    <p:extLst>
      <p:ext uri="{BB962C8B-B14F-4D97-AF65-F5344CB8AC3E}">
        <p14:creationId xmlns:p14="http://schemas.microsoft.com/office/powerpoint/2010/main" val="279339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Generic Expectation Form</a:t>
            </a:r>
            <a:endParaRPr lang="en-US" dirty="0"/>
          </a:p>
        </p:txBody>
      </p:sp>
      <p:sp>
        <p:nvSpPr>
          <p:cNvPr id="6" name="Text Placeholder 5"/>
          <p:cNvSpPr>
            <a:spLocks noGrp="1"/>
          </p:cNvSpPr>
          <p:nvPr>
            <p:ph type="body" sz="quarter" idx="10"/>
          </p:nvPr>
        </p:nvSpPr>
        <p:spPr/>
        <p:txBody>
          <a:bodyPr/>
          <a:lstStyle/>
          <a:p>
            <a:r>
              <a:rPr lang="en-US" dirty="0"/>
              <a:t>describe "</a:t>
            </a:r>
            <a:r>
              <a:rPr lang="en-US" dirty="0" smtClean="0"/>
              <a:t>&lt;subject&gt;</a:t>
            </a:r>
            <a:r>
              <a:rPr lang="en-US" dirty="0"/>
              <a:t>" </a:t>
            </a:r>
            <a:r>
              <a:rPr lang="en-US" b="1" dirty="0"/>
              <a:t>do</a:t>
            </a:r>
          </a:p>
          <a:p>
            <a:r>
              <a:rPr lang="en-US" dirty="0"/>
              <a:t>  it "&lt;description&gt;" </a:t>
            </a:r>
            <a:r>
              <a:rPr lang="en-US" b="1" dirty="0"/>
              <a:t>do</a:t>
            </a:r>
          </a:p>
          <a:p>
            <a:r>
              <a:rPr lang="en-US" dirty="0"/>
              <a:t>    expect</a:t>
            </a:r>
            <a:r>
              <a:rPr lang="en-US" b="1" dirty="0"/>
              <a:t>(thing)</a:t>
            </a:r>
            <a:r>
              <a:rPr lang="en-US" dirty="0"/>
              <a:t>.to </a:t>
            </a:r>
            <a:r>
              <a:rPr lang="en-US" dirty="0" err="1"/>
              <a:t>eq</a:t>
            </a:r>
            <a:r>
              <a:rPr lang="en-US" dirty="0"/>
              <a:t> result</a:t>
            </a:r>
          </a:p>
          <a:p>
            <a:r>
              <a:rPr lang="en-US" dirty="0"/>
              <a:t>  </a:t>
            </a:r>
            <a:r>
              <a:rPr lang="en-US" b="1" dirty="0"/>
              <a:t>end</a:t>
            </a:r>
          </a:p>
          <a:p>
            <a:r>
              <a:rPr lang="en-US" b="1" dirty="0"/>
              <a:t>end</a:t>
            </a:r>
          </a:p>
          <a:p>
            <a:endParaRPr lang="en-US" dirty="0"/>
          </a:p>
        </p:txBody>
      </p:sp>
    </p:spTree>
    <p:extLst>
      <p:ext uri="{BB962C8B-B14F-4D97-AF65-F5344CB8AC3E}">
        <p14:creationId xmlns:p14="http://schemas.microsoft.com/office/powerpoint/2010/main" val="1929646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Awesome Expectations</a:t>
            </a:r>
            <a:endParaRPr lang="en-US" dirty="0"/>
          </a:p>
        </p:txBody>
      </p:sp>
      <p:sp>
        <p:nvSpPr>
          <p:cNvPr id="4" name="Content Placeholder 3"/>
          <p:cNvSpPr>
            <a:spLocks noGrp="1"/>
          </p:cNvSpPr>
          <p:nvPr>
            <p:ph sz="quarter" idx="10"/>
          </p:nvPr>
        </p:nvSpPr>
        <p:spPr/>
        <p:txBody>
          <a:bodyPr/>
          <a:lstStyle/>
          <a:p>
            <a:r>
              <a:rPr lang="en-US" dirty="0">
                <a:solidFill>
                  <a:srgbClr val="204A87"/>
                </a:solidFill>
              </a:rPr>
              <a:t>require </a:t>
            </a:r>
            <a:r>
              <a:rPr lang="en-US" dirty="0">
                <a:solidFill>
                  <a:srgbClr val="4E9A06"/>
                </a:solidFill>
              </a:rPr>
              <a:t>'</a:t>
            </a:r>
            <a:r>
              <a:rPr lang="en-US" dirty="0" err="1" smtClean="0">
                <a:solidFill>
                  <a:srgbClr val="4E9A06"/>
                </a:solidFill>
              </a:rPr>
              <a:t>spec_helper</a:t>
            </a:r>
            <a:r>
              <a:rPr lang="en-US" dirty="0" smtClean="0">
                <a:solidFill>
                  <a:srgbClr val="4E9A06"/>
                </a:solidFill>
              </a:rPr>
              <a:t>’</a:t>
            </a:r>
          </a:p>
          <a:p>
            <a:endParaRPr lang="en-US" dirty="0"/>
          </a:p>
          <a:p>
            <a:r>
              <a:rPr lang="en-US" dirty="0">
                <a:solidFill>
                  <a:srgbClr val="000000"/>
                </a:solidFill>
              </a:rPr>
              <a:t>describe </a:t>
            </a:r>
            <a:r>
              <a:rPr lang="en-US" dirty="0">
                <a:solidFill>
                  <a:srgbClr val="4E9A06"/>
                </a:solidFill>
              </a:rPr>
              <a:t>"</a:t>
            </a:r>
            <a:r>
              <a:rPr lang="en-US" dirty="0" smtClean="0">
                <a:solidFill>
                  <a:srgbClr val="4E9A06"/>
                </a:solidFill>
              </a:rPr>
              <a:t>apache::default" </a:t>
            </a:r>
            <a:r>
              <a:rPr lang="en-US" b="1" dirty="0">
                <a:solidFill>
                  <a:srgbClr val="204A87"/>
                </a:solidFill>
              </a:rPr>
              <a:t>do</a:t>
            </a:r>
          </a:p>
          <a:p>
            <a:r>
              <a:rPr lang="en-US" dirty="0"/>
              <a:t>  </a:t>
            </a:r>
            <a:r>
              <a:rPr lang="en-US" dirty="0">
                <a:solidFill>
                  <a:srgbClr val="000000"/>
                </a:solidFill>
              </a:rPr>
              <a:t>it </a:t>
            </a:r>
            <a:r>
              <a:rPr lang="en-US" dirty="0">
                <a:solidFill>
                  <a:srgbClr val="4E9A06"/>
                </a:solidFill>
              </a:rPr>
              <a:t>"is awesome"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a:t>
            </a:r>
            <a:r>
              <a:rPr lang="en-US" b="1" dirty="0">
                <a:solidFill>
                  <a:srgbClr val="204A87"/>
                </a:solidFill>
              </a:rPr>
              <a:t>true</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eq</a:t>
            </a:r>
            <a:r>
              <a:rPr lang="en-US" b="1" dirty="0">
                <a:solidFill>
                  <a:srgbClr val="000000"/>
                </a:solidFill>
              </a:rPr>
              <a:t> </a:t>
            </a:r>
            <a:r>
              <a:rPr lang="en-US" b="1" dirty="0">
                <a:solidFill>
                  <a:srgbClr val="204A87"/>
                </a:solidFill>
              </a:rPr>
              <a:t>true</a:t>
            </a:r>
          </a:p>
          <a:p>
            <a:r>
              <a:rPr lang="en-US" dirty="0"/>
              <a:t>  </a:t>
            </a:r>
            <a:r>
              <a:rPr lang="en-US" b="1" dirty="0">
                <a:solidFill>
                  <a:srgbClr val="204A87"/>
                </a:solidFill>
              </a:rPr>
              <a:t>end</a:t>
            </a:r>
          </a:p>
          <a:p>
            <a:r>
              <a:rPr lang="en-US" b="1" dirty="0">
                <a:solidFill>
                  <a:srgbClr val="204A87"/>
                </a:solidFill>
              </a:rPr>
              <a:t>end</a:t>
            </a:r>
          </a:p>
          <a:p>
            <a:endParaRPr lang="en-US" dirty="0"/>
          </a:p>
        </p:txBody>
      </p:sp>
      <p:sp>
        <p:nvSpPr>
          <p:cNvPr id="5" name="Text Placeholder 4"/>
          <p:cNvSpPr>
            <a:spLocks noGrp="1"/>
          </p:cNvSpPr>
          <p:nvPr>
            <p:ph type="body" sz="quarter" idx="11"/>
          </p:nvPr>
        </p:nvSpPr>
        <p:spPr/>
        <p:txBody>
          <a:bodyPr>
            <a:normAutofit fontScale="55000" lnSpcReduction="20000"/>
          </a:bodyPr>
          <a:lstStyle/>
          <a:p>
            <a:r>
              <a:rPr lang="en-US" dirty="0"/>
              <a:t>test/integration/default/</a:t>
            </a:r>
            <a:r>
              <a:rPr lang="en-US" dirty="0" err="1"/>
              <a:t>serverspec</a:t>
            </a:r>
            <a:r>
              <a:rPr lang="en-US" dirty="0"/>
              <a:t>/</a:t>
            </a:r>
            <a:r>
              <a:rPr lang="en-US" dirty="0" err="1"/>
              <a:t>default_spec.rb</a:t>
            </a:r>
            <a:endParaRPr lang="en-US" dirty="0"/>
          </a:p>
        </p:txBody>
      </p:sp>
    </p:spTree>
    <p:extLst>
      <p:ext uri="{BB962C8B-B14F-4D97-AF65-F5344CB8AC3E}">
        <p14:creationId xmlns:p14="http://schemas.microsoft.com/office/powerpoint/2010/main" val="155806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fontScale="47500" lnSpcReduction="20000"/>
          </a:bodyPr>
          <a:lstStyle/>
          <a:p>
            <a:r>
              <a:rPr lang="en-US" dirty="0"/>
              <a:t>-----&gt; Running </a:t>
            </a:r>
            <a:r>
              <a:rPr lang="en-US" dirty="0" err="1"/>
              <a:t>serverspec</a:t>
            </a:r>
            <a:r>
              <a:rPr lang="en-US" dirty="0"/>
              <a:t> test suite</a:t>
            </a:r>
          </a:p>
          <a:p>
            <a:r>
              <a:rPr lang="en-US" dirty="0"/>
              <a:t>       /opt/chef/embedded/bin/ruby -I/</a:t>
            </a:r>
            <a:r>
              <a:rPr lang="en-US" dirty="0" err="1"/>
              <a:t>tmp</a:t>
            </a:r>
            <a:r>
              <a:rPr lang="en-US" dirty="0"/>
              <a:t>/busser/suites/</a:t>
            </a:r>
            <a:r>
              <a:rPr lang="en-US" dirty="0" err="1"/>
              <a:t>serverspec</a:t>
            </a:r>
            <a:r>
              <a:rPr lang="en-US" dirty="0"/>
              <a:t> -I/</a:t>
            </a:r>
            <a:r>
              <a:rPr lang="en-US" dirty="0" err="1"/>
              <a:t>tmp</a:t>
            </a:r>
            <a:r>
              <a:rPr lang="en-US" dirty="0"/>
              <a:t>/busser/gems/gems/rspec-support-3.1.2/lib:/</a:t>
            </a:r>
            <a:r>
              <a:rPr lang="en-US" dirty="0" err="1"/>
              <a:t>tmp</a:t>
            </a:r>
            <a:r>
              <a:rPr lang="en-US" dirty="0"/>
              <a:t>/busser/gems/gems/rspec-core-3.1.7/lib /opt/chef/embedded/bin/</a:t>
            </a:r>
            <a:r>
              <a:rPr lang="en-US" dirty="0" err="1"/>
              <a:t>rspec</a:t>
            </a:r>
            <a:r>
              <a:rPr lang="en-US" dirty="0"/>
              <a:t> --pattern /</a:t>
            </a:r>
            <a:r>
              <a:rPr lang="en-US" dirty="0" err="1"/>
              <a:t>tmp</a:t>
            </a:r>
            <a:r>
              <a:rPr lang="en-US" dirty="0"/>
              <a:t>/busser/suites/</a:t>
            </a:r>
            <a:r>
              <a:rPr lang="en-US" dirty="0" err="1"/>
              <a:t>serverspec</a:t>
            </a:r>
            <a:r>
              <a:rPr lang="en-US" dirty="0"/>
              <a:t>/\*\*/\*_</a:t>
            </a:r>
            <a:r>
              <a:rPr lang="en-US" dirty="0" err="1"/>
              <a:t>spec.rb</a:t>
            </a:r>
            <a:r>
              <a:rPr lang="en-US" dirty="0"/>
              <a:t> --color --format documentation --default-path /</a:t>
            </a:r>
            <a:r>
              <a:rPr lang="en-US" dirty="0" err="1"/>
              <a:t>tmp</a:t>
            </a:r>
            <a:r>
              <a:rPr lang="en-US" dirty="0"/>
              <a:t>/busser/suites/</a:t>
            </a:r>
            <a:r>
              <a:rPr lang="en-US" dirty="0" err="1"/>
              <a:t>serverspec</a:t>
            </a:r>
            <a:endParaRPr lang="en-US" dirty="0"/>
          </a:p>
          <a:p>
            <a:endParaRPr lang="en-US" dirty="0"/>
          </a:p>
          <a:p>
            <a:r>
              <a:rPr lang="en-US" dirty="0"/>
              <a:t>       </a:t>
            </a:r>
            <a:r>
              <a:rPr lang="en-US" dirty="0" smtClean="0"/>
              <a:t>apache::default</a:t>
            </a:r>
            <a:endParaRPr lang="en-US" dirty="0"/>
          </a:p>
          <a:p>
            <a:r>
              <a:rPr lang="en-US" dirty="0"/>
              <a:t>         is awesome</a:t>
            </a:r>
          </a:p>
          <a:p>
            <a:endParaRPr lang="en-US" dirty="0"/>
          </a:p>
          <a:p>
            <a:r>
              <a:rPr lang="en-US" dirty="0"/>
              <a:t>       Finished in 0.02823 seconds (files took 0.99875 seconds to load)</a:t>
            </a:r>
          </a:p>
          <a:p>
            <a:r>
              <a:rPr lang="en-US" dirty="0"/>
              <a:t>       1 example, 0 failures</a:t>
            </a:r>
          </a:p>
          <a:p>
            <a:r>
              <a:rPr lang="en-US" dirty="0"/>
              <a:t>       Finished verifying &lt;default-centos-64&gt; (0m5.03s).</a:t>
            </a:r>
          </a:p>
        </p:txBody>
      </p:sp>
      <p:sp>
        <p:nvSpPr>
          <p:cNvPr id="2" name="Title 1"/>
          <p:cNvSpPr>
            <a:spLocks noGrp="1"/>
          </p:cNvSpPr>
          <p:nvPr>
            <p:ph type="title"/>
          </p:nvPr>
        </p:nvSpPr>
        <p:spPr/>
        <p:txBody>
          <a:bodyPr/>
          <a:lstStyle/>
          <a:p>
            <a:r>
              <a:rPr lang="en-US" dirty="0" smtClean="0"/>
              <a:t>Run the </a:t>
            </a:r>
            <a:r>
              <a:rPr lang="en-US" dirty="0" err="1" smtClean="0"/>
              <a:t>serverspec</a:t>
            </a:r>
            <a:r>
              <a:rPr lang="en-US" dirty="0" smtClean="0"/>
              <a:t> test</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smtClean="0"/>
              <a:t>kitchen verify</a:t>
            </a:r>
            <a:endParaRPr lang="en-US" dirty="0"/>
          </a:p>
        </p:txBody>
      </p:sp>
    </p:spTree>
    <p:extLst>
      <p:ext uri="{BB962C8B-B14F-4D97-AF65-F5344CB8AC3E}">
        <p14:creationId xmlns:p14="http://schemas.microsoft.com/office/powerpoint/2010/main" val="2337911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How would you test our criteria?</a:t>
            </a:r>
            <a:endParaRPr lang="en-US" dirty="0"/>
          </a:p>
        </p:txBody>
      </p:sp>
      <p:sp>
        <p:nvSpPr>
          <p:cNvPr id="6" name="Text Placeholder 5"/>
          <p:cNvSpPr>
            <a:spLocks noGrp="1"/>
          </p:cNvSpPr>
          <p:nvPr>
            <p:ph type="body" sz="quarter" idx="10"/>
          </p:nvPr>
        </p:nvSpPr>
        <p:spPr/>
        <p:txBody>
          <a:bodyPr/>
          <a:lstStyle/>
          <a:p>
            <a:r>
              <a:rPr lang="en-US" dirty="0" smtClean="0"/>
              <a:t>What would you test to make sure apache is running?</a:t>
            </a:r>
            <a:endParaRPr lang="en-US" dirty="0"/>
          </a:p>
        </p:txBody>
      </p:sp>
    </p:spTree>
    <p:extLst>
      <p:ext uri="{BB962C8B-B14F-4D97-AF65-F5344CB8AC3E}">
        <p14:creationId xmlns:p14="http://schemas.microsoft.com/office/powerpoint/2010/main" val="1254142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package is installed</a:t>
            </a:r>
            <a:endParaRPr lang="en-US" dirty="0"/>
          </a:p>
        </p:txBody>
      </p:sp>
      <p:sp>
        <p:nvSpPr>
          <p:cNvPr id="5" name="Content Placeholder 4"/>
          <p:cNvSpPr>
            <a:spLocks noGrp="1"/>
          </p:cNvSpPr>
          <p:nvPr>
            <p:ph sz="quarter" idx="10"/>
          </p:nvPr>
        </p:nvSpPr>
        <p:spPr/>
        <p:txBody>
          <a:bodyPr>
            <a:normAutofit fontScale="85000" lnSpcReduction="20000"/>
          </a:bodyPr>
          <a:lstStyle/>
          <a:p>
            <a:r>
              <a:rPr lang="en-US" dirty="0">
                <a:solidFill>
                  <a:srgbClr val="204A87"/>
                </a:solidFill>
              </a:rPr>
              <a:t>require </a:t>
            </a:r>
            <a:r>
              <a:rPr lang="en-US" dirty="0">
                <a:solidFill>
                  <a:srgbClr val="4E9A06"/>
                </a:solidFill>
              </a:rPr>
              <a:t>'</a:t>
            </a:r>
            <a:r>
              <a:rPr lang="en-US" dirty="0" err="1">
                <a:solidFill>
                  <a:srgbClr val="4E9A06"/>
                </a:solidFill>
              </a:rPr>
              <a:t>spec_helper</a:t>
            </a:r>
            <a:r>
              <a:rPr lang="en-US" dirty="0">
                <a:solidFill>
                  <a:srgbClr val="4E9A06"/>
                </a:solidFill>
              </a:rPr>
              <a:t>'</a:t>
            </a:r>
          </a:p>
          <a:p>
            <a:endParaRPr lang="en-US" dirty="0"/>
          </a:p>
          <a:p>
            <a:r>
              <a:rPr lang="en-US" dirty="0">
                <a:solidFill>
                  <a:srgbClr val="000000"/>
                </a:solidFill>
              </a:rPr>
              <a:t>describe </a:t>
            </a:r>
            <a:r>
              <a:rPr lang="en-US" dirty="0">
                <a:solidFill>
                  <a:srgbClr val="4E9A06"/>
                </a:solidFill>
              </a:rPr>
              <a:t>"apache" </a:t>
            </a:r>
            <a:r>
              <a:rPr lang="en-US" b="1" dirty="0">
                <a:solidFill>
                  <a:srgbClr val="204A87"/>
                </a:solidFill>
              </a:rPr>
              <a:t>do</a:t>
            </a:r>
          </a:p>
          <a:p>
            <a:r>
              <a:rPr lang="en-US" dirty="0"/>
              <a:t>  </a:t>
            </a:r>
            <a:r>
              <a:rPr lang="en-US" dirty="0">
                <a:solidFill>
                  <a:srgbClr val="000000"/>
                </a:solidFill>
              </a:rPr>
              <a:t>it </a:t>
            </a:r>
            <a:r>
              <a:rPr lang="en-US" dirty="0">
                <a:solidFill>
                  <a:srgbClr val="4E9A06"/>
                </a:solidFill>
              </a:rPr>
              <a:t>"is awesome"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a:t>
            </a:r>
            <a:r>
              <a:rPr lang="en-US" b="1" dirty="0">
                <a:solidFill>
                  <a:srgbClr val="204A87"/>
                </a:solidFill>
              </a:rPr>
              <a:t>true</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eq</a:t>
            </a:r>
            <a:r>
              <a:rPr lang="en-US" b="1" dirty="0">
                <a:solidFill>
                  <a:srgbClr val="000000"/>
                </a:solidFill>
              </a:rPr>
              <a:t> </a:t>
            </a:r>
            <a:r>
              <a:rPr lang="en-US" b="1" dirty="0">
                <a:solidFill>
                  <a:srgbClr val="204A87"/>
                </a:solidFill>
              </a:rPr>
              <a:t>true</a:t>
            </a:r>
          </a:p>
          <a:p>
            <a:r>
              <a:rPr lang="en-US" dirty="0"/>
              <a:t>  </a:t>
            </a:r>
            <a:r>
              <a:rPr lang="en-US" b="1" dirty="0">
                <a:solidFill>
                  <a:srgbClr val="204A87"/>
                </a:solidFill>
              </a:rPr>
              <a:t>end</a:t>
            </a:r>
          </a:p>
          <a:p>
            <a:r>
              <a:rPr lang="en-US" dirty="0"/>
              <a:t>  </a:t>
            </a:r>
          </a:p>
          <a:p>
            <a:r>
              <a:rPr lang="en-US" dirty="0"/>
              <a:t>  </a:t>
            </a:r>
            <a:r>
              <a:rPr lang="en-US" dirty="0">
                <a:solidFill>
                  <a:srgbClr val="000000"/>
                </a:solidFill>
              </a:rPr>
              <a:t>it </a:t>
            </a:r>
            <a:r>
              <a:rPr lang="en-US" dirty="0">
                <a:solidFill>
                  <a:srgbClr val="4E9A06"/>
                </a:solidFill>
              </a:rPr>
              <a:t>"is installed"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(package</a:t>
            </a:r>
            <a:r>
              <a:rPr lang="en-US" b="1" dirty="0" smtClean="0">
                <a:solidFill>
                  <a:srgbClr val="000000"/>
                </a:solidFill>
              </a:rPr>
              <a:t>(</a:t>
            </a:r>
            <a:r>
              <a:rPr lang="en-US" b="1" dirty="0" smtClean="0">
                <a:solidFill>
                  <a:srgbClr val="4E9A06"/>
                </a:solidFill>
              </a:rPr>
              <a:t>"apache2"</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be_installed</a:t>
            </a:r>
            <a:endParaRPr lang="en-US" b="1" dirty="0">
              <a:solidFill>
                <a:srgbClr val="000000"/>
              </a:solidFill>
            </a:endParaRPr>
          </a:p>
          <a:p>
            <a:r>
              <a:rPr lang="en-US" dirty="0"/>
              <a:t>  </a:t>
            </a:r>
            <a:r>
              <a:rPr lang="en-US" b="1" dirty="0">
                <a:solidFill>
                  <a:srgbClr val="204A87"/>
                </a:solidFill>
              </a:rPr>
              <a:t>end</a:t>
            </a:r>
          </a:p>
          <a:p>
            <a:r>
              <a:rPr lang="en-US" b="1" dirty="0">
                <a:solidFill>
                  <a:srgbClr val="204A87"/>
                </a:solidFill>
              </a:rPr>
              <a:t>end</a:t>
            </a:r>
          </a:p>
          <a:p>
            <a:endParaRPr lang="en-US" dirty="0"/>
          </a:p>
        </p:txBody>
      </p:sp>
      <p:sp>
        <p:nvSpPr>
          <p:cNvPr id="6" name="Text Placeholder 5"/>
          <p:cNvSpPr>
            <a:spLocks noGrp="1"/>
          </p:cNvSpPr>
          <p:nvPr>
            <p:ph type="body" sz="quarter" idx="11"/>
          </p:nvPr>
        </p:nvSpPr>
        <p:spPr/>
        <p:txBody>
          <a:bodyPr>
            <a:normAutofit fontScale="55000" lnSpcReduction="20000"/>
          </a:bodyPr>
          <a:lstStyle/>
          <a:p>
            <a:r>
              <a:rPr lang="en-US" dirty="0"/>
              <a:t>test/integration/default/</a:t>
            </a:r>
            <a:r>
              <a:rPr lang="en-US" dirty="0" err="1"/>
              <a:t>serverspec</a:t>
            </a:r>
            <a:r>
              <a:rPr lang="en-US" dirty="0"/>
              <a:t>/</a:t>
            </a:r>
            <a:r>
              <a:rPr lang="en-US" dirty="0" err="1" smtClean="0"/>
              <a:t>default_spec.rb</a:t>
            </a:r>
            <a:endParaRPr lang="en-US" dirty="0"/>
          </a:p>
        </p:txBody>
      </p:sp>
    </p:spTree>
    <p:extLst>
      <p:ext uri="{BB962C8B-B14F-4D97-AF65-F5344CB8AC3E}">
        <p14:creationId xmlns:p14="http://schemas.microsoft.com/office/powerpoint/2010/main" val="1024460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25000" lnSpcReduction="20000"/>
          </a:bodyPr>
          <a:lstStyle/>
          <a:p>
            <a:r>
              <a:rPr lang="en-US" dirty="0"/>
              <a:t>-----&gt; Setting up Busser</a:t>
            </a:r>
          </a:p>
          <a:p>
            <a:r>
              <a:rPr lang="en-US" dirty="0"/>
              <a:t>       Creating BUSSER_ROOT in /</a:t>
            </a:r>
            <a:r>
              <a:rPr lang="en-US" dirty="0" err="1"/>
              <a:t>tmp</a:t>
            </a:r>
            <a:r>
              <a:rPr lang="en-US" dirty="0"/>
              <a:t>/busser</a:t>
            </a:r>
          </a:p>
          <a:p>
            <a:r>
              <a:rPr lang="en-US" dirty="0"/>
              <a:t>       Creating busser </a:t>
            </a:r>
            <a:r>
              <a:rPr lang="en-US" dirty="0" err="1"/>
              <a:t>binstub</a:t>
            </a:r>
            <a:endParaRPr lang="en-US" dirty="0"/>
          </a:p>
          <a:p>
            <a:r>
              <a:rPr lang="en-US" dirty="0"/>
              <a:t>       Plugin </a:t>
            </a:r>
            <a:r>
              <a:rPr lang="en-US" dirty="0" err="1"/>
              <a:t>serverspec</a:t>
            </a:r>
            <a:r>
              <a:rPr lang="en-US" dirty="0"/>
              <a:t> installed (version 0.2.6)</a:t>
            </a:r>
          </a:p>
          <a:p>
            <a:r>
              <a:rPr lang="en-US" dirty="0"/>
              <a:t>-----&gt; Running </a:t>
            </a:r>
            <a:r>
              <a:rPr lang="en-US" dirty="0" err="1"/>
              <a:t>postinstall</a:t>
            </a:r>
            <a:r>
              <a:rPr lang="en-US" dirty="0"/>
              <a:t> for </a:t>
            </a:r>
            <a:r>
              <a:rPr lang="en-US" dirty="0" err="1"/>
              <a:t>serverspec</a:t>
            </a:r>
            <a:r>
              <a:rPr lang="en-US" dirty="0"/>
              <a:t> plugin</a:t>
            </a:r>
          </a:p>
          <a:p>
            <a:r>
              <a:rPr lang="en-US" dirty="0"/>
              <a:t>       Finished setting up &lt;default-centos-64&gt; (0m32.59s).</a:t>
            </a:r>
          </a:p>
          <a:p>
            <a:r>
              <a:rPr lang="en-US" dirty="0"/>
              <a:t>-----&gt; Verifying &lt;default-centos-64&gt;...</a:t>
            </a:r>
          </a:p>
          <a:p>
            <a:r>
              <a:rPr lang="en-US" dirty="0"/>
              <a:t>       Suite path directory /</a:t>
            </a:r>
            <a:r>
              <a:rPr lang="en-US" dirty="0" err="1"/>
              <a:t>tmp</a:t>
            </a:r>
            <a:r>
              <a:rPr lang="en-US" dirty="0"/>
              <a:t>/busser/suites does not exist, skipping.</a:t>
            </a:r>
          </a:p>
          <a:p>
            <a:r>
              <a:rPr lang="en-US" dirty="0"/>
              <a:t>       Uploading /</a:t>
            </a:r>
            <a:r>
              <a:rPr lang="en-US" dirty="0" err="1"/>
              <a:t>tmp</a:t>
            </a:r>
            <a:r>
              <a:rPr lang="en-US" dirty="0"/>
              <a:t>/busser/suites/</a:t>
            </a:r>
            <a:r>
              <a:rPr lang="en-US" dirty="0" err="1"/>
              <a:t>serverspec</a:t>
            </a:r>
            <a:r>
              <a:rPr lang="en-US" dirty="0"/>
              <a:t>/</a:t>
            </a:r>
            <a:r>
              <a:rPr lang="en-US" dirty="0" err="1"/>
              <a:t>default_spec.rb</a:t>
            </a:r>
            <a:r>
              <a:rPr lang="en-US" dirty="0"/>
              <a:t> (mode=0664)</a:t>
            </a:r>
          </a:p>
          <a:p>
            <a:r>
              <a:rPr lang="en-US" dirty="0"/>
              <a:t>-----&gt; Running </a:t>
            </a:r>
            <a:r>
              <a:rPr lang="en-US" dirty="0" err="1"/>
              <a:t>serverspec</a:t>
            </a:r>
            <a:r>
              <a:rPr lang="en-US" dirty="0"/>
              <a:t> test suite</a:t>
            </a:r>
          </a:p>
          <a:p>
            <a:r>
              <a:rPr lang="en-US" dirty="0"/>
              <a:t>       /opt/chef/embedded/bin/ruby -I/</a:t>
            </a:r>
            <a:r>
              <a:rPr lang="en-US" dirty="0" err="1"/>
              <a:t>tmp</a:t>
            </a:r>
            <a:r>
              <a:rPr lang="en-US" dirty="0"/>
              <a:t>/busser/suites/</a:t>
            </a:r>
            <a:r>
              <a:rPr lang="en-US" dirty="0" err="1"/>
              <a:t>serverspec</a:t>
            </a:r>
            <a:r>
              <a:rPr lang="en-US" dirty="0"/>
              <a:t> -S /opt/chef/embedded/bin/</a:t>
            </a:r>
            <a:r>
              <a:rPr lang="en-US" dirty="0" err="1"/>
              <a:t>rspec</a:t>
            </a:r>
            <a:r>
              <a:rPr lang="en-US" dirty="0"/>
              <a:t> /</a:t>
            </a:r>
            <a:r>
              <a:rPr lang="en-US" dirty="0" err="1"/>
              <a:t>tmp</a:t>
            </a:r>
            <a:r>
              <a:rPr lang="en-US" dirty="0"/>
              <a:t>/busser/suites/</a:t>
            </a:r>
            <a:r>
              <a:rPr lang="en-US" dirty="0" err="1"/>
              <a:t>serverspec</a:t>
            </a:r>
            <a:r>
              <a:rPr lang="en-US" dirty="0"/>
              <a:t>/</a:t>
            </a:r>
            <a:r>
              <a:rPr lang="en-US" dirty="0" err="1"/>
              <a:t>default_spec.rb</a:t>
            </a:r>
            <a:r>
              <a:rPr lang="en-US" dirty="0"/>
              <a:t> --color --format documentation</a:t>
            </a:r>
          </a:p>
          <a:p>
            <a:endParaRPr lang="en-US" dirty="0"/>
          </a:p>
          <a:p>
            <a:r>
              <a:rPr lang="en-US" dirty="0"/>
              <a:t>       apache</a:t>
            </a:r>
          </a:p>
          <a:p>
            <a:r>
              <a:rPr lang="en-US" dirty="0"/>
              <a:t>         is installed</a:t>
            </a:r>
          </a:p>
          <a:p>
            <a:endParaRPr lang="en-US" dirty="0"/>
          </a:p>
          <a:p>
            <a:r>
              <a:rPr lang="en-US" dirty="0"/>
              <a:t>       Finished in 0.29547 seconds</a:t>
            </a:r>
          </a:p>
          <a:p>
            <a:r>
              <a:rPr lang="en-US" dirty="0"/>
              <a:t>       1 example, 0 failures</a:t>
            </a:r>
          </a:p>
          <a:p>
            <a:r>
              <a:rPr lang="en-US" dirty="0"/>
              <a:t>       Finished verifying &lt;default-centos-64&gt; (0m4.44s).</a:t>
            </a:r>
          </a:p>
          <a:p>
            <a:r>
              <a:rPr lang="en-US" dirty="0"/>
              <a:t>-----&gt; Kitchen is finished. (1m25.74s)</a:t>
            </a:r>
          </a:p>
        </p:txBody>
      </p:sp>
      <p:sp>
        <p:nvSpPr>
          <p:cNvPr id="3" name="Title 2"/>
          <p:cNvSpPr>
            <a:spLocks noGrp="1"/>
          </p:cNvSpPr>
          <p:nvPr>
            <p:ph type="title"/>
          </p:nvPr>
        </p:nvSpPr>
        <p:spPr/>
        <p:txBody>
          <a:bodyPr/>
          <a:lstStyle/>
          <a:p>
            <a:r>
              <a:rPr lang="en-US" dirty="0" smtClean="0"/>
              <a:t>Verify the kitchen</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kitchen verify</a:t>
            </a:r>
            <a:endParaRPr lang="en-US" dirty="0"/>
          </a:p>
        </p:txBody>
      </p:sp>
    </p:spTree>
    <p:extLst>
      <p:ext uri="{BB962C8B-B14F-4D97-AF65-F5344CB8AC3E}">
        <p14:creationId xmlns:p14="http://schemas.microsoft.com/office/powerpoint/2010/main" val="359887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Extend the </a:t>
            </a:r>
            <a:r>
              <a:rPr lang="en-US" dirty="0" err="1" smtClean="0"/>
              <a:t>Serverspec</a:t>
            </a:r>
            <a:r>
              <a:rPr lang="en-US" dirty="0" smtClean="0"/>
              <a:t> test</a:t>
            </a:r>
            <a:endParaRPr lang="en-US" dirty="0"/>
          </a:p>
        </p:txBody>
      </p:sp>
      <p:sp>
        <p:nvSpPr>
          <p:cNvPr id="5" name="Content Placeholder 4"/>
          <p:cNvSpPr>
            <a:spLocks noGrp="1"/>
          </p:cNvSpPr>
          <p:nvPr>
            <p:ph sz="quarter" idx="10"/>
          </p:nvPr>
        </p:nvSpPr>
        <p:spPr/>
        <p:txBody>
          <a:bodyPr>
            <a:noAutofit/>
          </a:bodyPr>
          <a:lstStyle/>
          <a:p>
            <a:r>
              <a:rPr lang="en-US" sz="1200" dirty="0">
                <a:solidFill>
                  <a:srgbClr val="204A87"/>
                </a:solidFill>
              </a:rPr>
              <a:t>require </a:t>
            </a:r>
            <a:r>
              <a:rPr lang="en-US" sz="1200" dirty="0">
                <a:solidFill>
                  <a:srgbClr val="4E9A06"/>
                </a:solidFill>
              </a:rPr>
              <a:t>'</a:t>
            </a:r>
            <a:r>
              <a:rPr lang="en-US" sz="1200" dirty="0" err="1">
                <a:solidFill>
                  <a:srgbClr val="4E9A06"/>
                </a:solidFill>
              </a:rPr>
              <a:t>spec_helper</a:t>
            </a:r>
            <a:r>
              <a:rPr lang="en-US" sz="1200" dirty="0">
                <a:solidFill>
                  <a:srgbClr val="4E9A06"/>
                </a:solidFill>
              </a:rPr>
              <a:t>'</a:t>
            </a:r>
          </a:p>
          <a:p>
            <a:endParaRPr lang="en-US" sz="1200" dirty="0" smtClean="0">
              <a:solidFill>
                <a:srgbClr val="000000"/>
              </a:solidFill>
            </a:endParaRPr>
          </a:p>
          <a:p>
            <a:r>
              <a:rPr lang="en-US" sz="1200" dirty="0" smtClean="0">
                <a:solidFill>
                  <a:srgbClr val="000000"/>
                </a:solidFill>
              </a:rPr>
              <a:t>describe </a:t>
            </a:r>
            <a:r>
              <a:rPr lang="en-US" sz="1200" dirty="0">
                <a:solidFill>
                  <a:srgbClr val="4E9A06"/>
                </a:solidFill>
              </a:rPr>
              <a:t>'apache' </a:t>
            </a:r>
            <a:r>
              <a:rPr lang="en-US" sz="1200" b="1" dirty="0">
                <a:solidFill>
                  <a:srgbClr val="204A87"/>
                </a:solidFill>
              </a:rPr>
              <a:t>do</a:t>
            </a:r>
          </a:p>
          <a:p>
            <a:r>
              <a:rPr lang="en-US" sz="1200" dirty="0"/>
              <a:t>  </a:t>
            </a:r>
            <a:r>
              <a:rPr lang="en-US" sz="1200" dirty="0">
                <a:solidFill>
                  <a:srgbClr val="000000"/>
                </a:solidFill>
              </a:rPr>
              <a:t>it </a:t>
            </a:r>
            <a:r>
              <a:rPr lang="en-US" sz="1200" dirty="0">
                <a:solidFill>
                  <a:srgbClr val="4E9A06"/>
                </a:solidFill>
              </a:rPr>
              <a:t>"is installed" </a:t>
            </a:r>
            <a:r>
              <a:rPr lang="en-US" sz="1200" b="1" dirty="0">
                <a:solidFill>
                  <a:srgbClr val="204A87"/>
                </a:solidFill>
              </a:rPr>
              <a:t>do</a:t>
            </a:r>
          </a:p>
          <a:p>
            <a:r>
              <a:rPr lang="en-US" sz="1200" dirty="0"/>
              <a:t>    </a:t>
            </a:r>
            <a:r>
              <a:rPr lang="en-US" sz="1200" dirty="0">
                <a:solidFill>
                  <a:srgbClr val="000000"/>
                </a:solidFill>
              </a:rPr>
              <a:t>expect</a:t>
            </a:r>
            <a:r>
              <a:rPr lang="en-US" sz="1200" b="1" dirty="0">
                <a:solidFill>
                  <a:srgbClr val="000000"/>
                </a:solidFill>
              </a:rPr>
              <a:t>(package </a:t>
            </a:r>
            <a:r>
              <a:rPr lang="en-US" sz="1200" b="1" dirty="0">
                <a:solidFill>
                  <a:srgbClr val="4E9A06"/>
                </a:solidFill>
              </a:rPr>
              <a:t>'</a:t>
            </a:r>
            <a:r>
              <a:rPr lang="en-US" sz="1200" b="1" dirty="0" err="1">
                <a:solidFill>
                  <a:srgbClr val="4E9A06"/>
                </a:solidFill>
              </a:rPr>
              <a:t>httpd</a:t>
            </a:r>
            <a:r>
              <a:rPr lang="en-US" sz="1200" b="1" dirty="0">
                <a:solidFill>
                  <a:srgbClr val="4E9A06"/>
                </a:solidFill>
              </a:rPr>
              <a:t>'</a:t>
            </a:r>
            <a:r>
              <a:rPr lang="en-US" sz="1200" b="1" dirty="0">
                <a:solidFill>
                  <a:srgbClr val="000000"/>
                </a:solidFill>
              </a:rPr>
              <a:t>)</a:t>
            </a:r>
            <a:r>
              <a:rPr lang="en-US" sz="1200" b="1" dirty="0">
                <a:solidFill>
                  <a:srgbClr val="CE5C00"/>
                </a:solidFill>
              </a:rPr>
              <a:t>.</a:t>
            </a:r>
            <a:r>
              <a:rPr lang="en-US" sz="1200" b="1" dirty="0">
                <a:solidFill>
                  <a:srgbClr val="000000"/>
                </a:solidFill>
              </a:rPr>
              <a:t>to </a:t>
            </a:r>
            <a:r>
              <a:rPr lang="en-US" sz="1200" b="1" dirty="0" err="1">
                <a:solidFill>
                  <a:srgbClr val="000000"/>
                </a:solidFill>
              </a:rPr>
              <a:t>be_installed</a:t>
            </a:r>
            <a:endParaRPr lang="en-US" sz="1200" b="1" dirty="0">
              <a:solidFill>
                <a:srgbClr val="000000"/>
              </a:solidFill>
            </a:endParaRPr>
          </a:p>
          <a:p>
            <a:r>
              <a:rPr lang="en-US" sz="1200" dirty="0"/>
              <a:t>  </a:t>
            </a:r>
            <a:r>
              <a:rPr lang="en-US" sz="1200" b="1" dirty="0">
                <a:solidFill>
                  <a:srgbClr val="204A87"/>
                </a:solidFill>
              </a:rPr>
              <a:t>end</a:t>
            </a:r>
          </a:p>
          <a:p>
            <a:endParaRPr lang="en-US" sz="1200" dirty="0"/>
          </a:p>
          <a:p>
            <a:r>
              <a:rPr lang="en-US" sz="1200" dirty="0"/>
              <a:t>  </a:t>
            </a:r>
            <a:r>
              <a:rPr lang="en-US" sz="1200" dirty="0">
                <a:solidFill>
                  <a:srgbClr val="000000"/>
                </a:solidFill>
              </a:rPr>
              <a:t>it </a:t>
            </a:r>
            <a:r>
              <a:rPr lang="en-US" sz="1200" dirty="0">
                <a:solidFill>
                  <a:srgbClr val="4E9A06"/>
                </a:solidFill>
              </a:rPr>
              <a:t>"is running" </a:t>
            </a:r>
            <a:r>
              <a:rPr lang="en-US" sz="1200" b="1" dirty="0">
                <a:solidFill>
                  <a:srgbClr val="204A87"/>
                </a:solidFill>
              </a:rPr>
              <a:t>do</a:t>
            </a:r>
          </a:p>
          <a:p>
            <a:r>
              <a:rPr lang="en-US" sz="1200" dirty="0"/>
              <a:t>    </a:t>
            </a:r>
            <a:r>
              <a:rPr lang="en-US" sz="1200" dirty="0">
                <a:solidFill>
                  <a:srgbClr val="000000"/>
                </a:solidFill>
              </a:rPr>
              <a:t>expect</a:t>
            </a:r>
            <a:r>
              <a:rPr lang="en-US" sz="1200" b="1" dirty="0">
                <a:solidFill>
                  <a:srgbClr val="000000"/>
                </a:solidFill>
              </a:rPr>
              <a:t>(service </a:t>
            </a:r>
            <a:r>
              <a:rPr lang="en-US" sz="1200" b="1" dirty="0">
                <a:solidFill>
                  <a:srgbClr val="4E9A06"/>
                </a:solidFill>
              </a:rPr>
              <a:t>'</a:t>
            </a:r>
            <a:r>
              <a:rPr lang="en-US" sz="1200" b="1" dirty="0" err="1">
                <a:solidFill>
                  <a:srgbClr val="4E9A06"/>
                </a:solidFill>
              </a:rPr>
              <a:t>httpd</a:t>
            </a:r>
            <a:r>
              <a:rPr lang="en-US" sz="1200" b="1" dirty="0">
                <a:solidFill>
                  <a:srgbClr val="4E9A06"/>
                </a:solidFill>
              </a:rPr>
              <a:t>'</a:t>
            </a:r>
            <a:r>
              <a:rPr lang="en-US" sz="1200" b="1" dirty="0">
                <a:solidFill>
                  <a:srgbClr val="000000"/>
                </a:solidFill>
              </a:rPr>
              <a:t>)</a:t>
            </a:r>
            <a:r>
              <a:rPr lang="en-US" sz="1200" b="1" dirty="0">
                <a:solidFill>
                  <a:srgbClr val="CE5C00"/>
                </a:solidFill>
              </a:rPr>
              <a:t>.</a:t>
            </a:r>
            <a:r>
              <a:rPr lang="en-US" sz="1200" b="1" dirty="0">
                <a:solidFill>
                  <a:srgbClr val="000000"/>
                </a:solidFill>
              </a:rPr>
              <a:t>to </a:t>
            </a:r>
            <a:r>
              <a:rPr lang="en-US" sz="1200" b="1" dirty="0" err="1">
                <a:solidFill>
                  <a:srgbClr val="000000"/>
                </a:solidFill>
              </a:rPr>
              <a:t>be_running</a:t>
            </a:r>
            <a:endParaRPr lang="en-US" sz="1200" b="1" dirty="0">
              <a:solidFill>
                <a:srgbClr val="000000"/>
              </a:solidFill>
            </a:endParaRPr>
          </a:p>
          <a:p>
            <a:r>
              <a:rPr lang="en-US" sz="1200" dirty="0"/>
              <a:t>  </a:t>
            </a:r>
            <a:r>
              <a:rPr lang="en-US" sz="1200" b="1" dirty="0">
                <a:solidFill>
                  <a:srgbClr val="204A87"/>
                </a:solidFill>
              </a:rPr>
              <a:t>end</a:t>
            </a:r>
          </a:p>
          <a:p>
            <a:endParaRPr lang="en-US" sz="1200" dirty="0"/>
          </a:p>
          <a:p>
            <a:r>
              <a:rPr lang="en-US" sz="1200" dirty="0"/>
              <a:t>  </a:t>
            </a:r>
            <a:r>
              <a:rPr lang="en-US" sz="1200" dirty="0">
                <a:solidFill>
                  <a:srgbClr val="000000"/>
                </a:solidFill>
              </a:rPr>
              <a:t>it </a:t>
            </a:r>
            <a:r>
              <a:rPr lang="en-US" sz="1200" dirty="0">
                <a:solidFill>
                  <a:srgbClr val="4E9A06"/>
                </a:solidFill>
              </a:rPr>
              <a:t>"is listening on port 80" </a:t>
            </a:r>
            <a:r>
              <a:rPr lang="en-US" sz="1200" b="1" dirty="0">
                <a:solidFill>
                  <a:srgbClr val="204A87"/>
                </a:solidFill>
              </a:rPr>
              <a:t>do</a:t>
            </a:r>
          </a:p>
          <a:p>
            <a:r>
              <a:rPr lang="en-US" sz="1200" dirty="0"/>
              <a:t>    </a:t>
            </a:r>
            <a:r>
              <a:rPr lang="en-US" sz="1200" dirty="0">
                <a:solidFill>
                  <a:srgbClr val="000000"/>
                </a:solidFill>
              </a:rPr>
              <a:t>expect</a:t>
            </a:r>
            <a:r>
              <a:rPr lang="en-US" sz="1200" b="1" dirty="0">
                <a:solidFill>
                  <a:srgbClr val="000000"/>
                </a:solidFill>
              </a:rPr>
              <a:t>(port </a:t>
            </a:r>
            <a:r>
              <a:rPr lang="en-US" sz="1200" b="1" dirty="0">
                <a:solidFill>
                  <a:srgbClr val="0000CF"/>
                </a:solidFill>
              </a:rPr>
              <a:t>80</a:t>
            </a:r>
            <a:r>
              <a:rPr lang="en-US" sz="1200" b="1" dirty="0">
                <a:solidFill>
                  <a:srgbClr val="000000"/>
                </a:solidFill>
              </a:rPr>
              <a:t>)</a:t>
            </a:r>
            <a:r>
              <a:rPr lang="en-US" sz="1200" b="1" dirty="0">
                <a:solidFill>
                  <a:srgbClr val="CE5C00"/>
                </a:solidFill>
              </a:rPr>
              <a:t>.</a:t>
            </a:r>
            <a:r>
              <a:rPr lang="en-US" sz="1200" b="1" dirty="0">
                <a:solidFill>
                  <a:srgbClr val="000000"/>
                </a:solidFill>
              </a:rPr>
              <a:t>to </a:t>
            </a:r>
            <a:r>
              <a:rPr lang="en-US" sz="1200" b="1" dirty="0" err="1">
                <a:solidFill>
                  <a:srgbClr val="000000"/>
                </a:solidFill>
              </a:rPr>
              <a:t>be_listening</a:t>
            </a:r>
            <a:endParaRPr lang="en-US" sz="1200" b="1" dirty="0">
              <a:solidFill>
                <a:srgbClr val="000000"/>
              </a:solidFill>
            </a:endParaRPr>
          </a:p>
          <a:p>
            <a:r>
              <a:rPr lang="en-US" sz="1200" dirty="0"/>
              <a:t>  </a:t>
            </a:r>
            <a:r>
              <a:rPr lang="en-US" sz="1200" b="1" dirty="0">
                <a:solidFill>
                  <a:srgbClr val="204A87"/>
                </a:solidFill>
              </a:rPr>
              <a:t>end</a:t>
            </a:r>
          </a:p>
          <a:p>
            <a:endParaRPr lang="en-US" sz="1200" dirty="0"/>
          </a:p>
          <a:p>
            <a:r>
              <a:rPr lang="en-US" sz="1200" dirty="0"/>
              <a:t>  </a:t>
            </a:r>
            <a:r>
              <a:rPr lang="en-US" sz="1200" dirty="0">
                <a:solidFill>
                  <a:srgbClr val="000000"/>
                </a:solidFill>
              </a:rPr>
              <a:t>it </a:t>
            </a:r>
            <a:r>
              <a:rPr lang="en-US" sz="1200" dirty="0">
                <a:solidFill>
                  <a:srgbClr val="4E9A06"/>
                </a:solidFill>
              </a:rPr>
              <a:t>"displays a custom home page" </a:t>
            </a:r>
            <a:r>
              <a:rPr lang="en-US" sz="1200" b="1" dirty="0">
                <a:solidFill>
                  <a:srgbClr val="204A87"/>
                </a:solidFill>
              </a:rPr>
              <a:t>do</a:t>
            </a:r>
          </a:p>
          <a:p>
            <a:r>
              <a:rPr lang="en-US" sz="1200" dirty="0"/>
              <a:t>    </a:t>
            </a:r>
            <a:r>
              <a:rPr lang="en-US" sz="1200" dirty="0">
                <a:solidFill>
                  <a:srgbClr val="000000"/>
                </a:solidFill>
              </a:rPr>
              <a:t>expect</a:t>
            </a:r>
            <a:r>
              <a:rPr lang="en-US" sz="1200" b="1" dirty="0">
                <a:solidFill>
                  <a:srgbClr val="000000"/>
                </a:solidFill>
              </a:rPr>
              <a:t>(command(</a:t>
            </a:r>
            <a:r>
              <a:rPr lang="en-US" sz="1200" b="1" dirty="0">
                <a:solidFill>
                  <a:srgbClr val="4E9A06"/>
                </a:solidFill>
              </a:rPr>
              <a:t>"curl </a:t>
            </a:r>
            <a:r>
              <a:rPr lang="en-US" sz="1200" b="1" dirty="0" err="1">
                <a:solidFill>
                  <a:srgbClr val="4E9A06"/>
                </a:solidFill>
              </a:rPr>
              <a:t>localhost</a:t>
            </a:r>
            <a:r>
              <a:rPr lang="en-US" sz="1200" b="1" dirty="0">
                <a:solidFill>
                  <a:srgbClr val="4E9A06"/>
                </a:solidFill>
              </a:rPr>
              <a:t>"</a:t>
            </a:r>
            <a:r>
              <a:rPr lang="en-US" sz="1200" b="1" dirty="0">
                <a:solidFill>
                  <a:srgbClr val="000000"/>
                </a:solidFill>
              </a:rPr>
              <a:t>)</a:t>
            </a:r>
            <a:r>
              <a:rPr lang="en-US" sz="1200" b="1" dirty="0">
                <a:solidFill>
                  <a:srgbClr val="CE5C00"/>
                </a:solidFill>
              </a:rPr>
              <a:t>.</a:t>
            </a:r>
            <a:r>
              <a:rPr lang="en-US" sz="1200" b="1" dirty="0" err="1">
                <a:solidFill>
                  <a:srgbClr val="000000"/>
                </a:solidFill>
              </a:rPr>
              <a:t>stdout</a:t>
            </a:r>
            <a:r>
              <a:rPr lang="en-US" sz="1200" b="1" dirty="0">
                <a:solidFill>
                  <a:srgbClr val="000000"/>
                </a:solidFill>
              </a:rPr>
              <a:t>)</a:t>
            </a:r>
            <a:r>
              <a:rPr lang="en-US" sz="1200" b="1" dirty="0">
                <a:solidFill>
                  <a:srgbClr val="CE5C00"/>
                </a:solidFill>
              </a:rPr>
              <a:t>.</a:t>
            </a:r>
            <a:r>
              <a:rPr lang="en-US" sz="1200" b="1" dirty="0">
                <a:solidFill>
                  <a:srgbClr val="000000"/>
                </a:solidFill>
              </a:rPr>
              <a:t>to match </a:t>
            </a:r>
            <a:r>
              <a:rPr lang="en-US" sz="1200" b="1" dirty="0">
                <a:solidFill>
                  <a:srgbClr val="4E9A06"/>
                </a:solidFill>
              </a:rPr>
              <a:t>/hello/</a:t>
            </a:r>
          </a:p>
          <a:p>
            <a:r>
              <a:rPr lang="en-US" sz="1200" dirty="0"/>
              <a:t>  </a:t>
            </a:r>
            <a:r>
              <a:rPr lang="en-US" sz="1200" b="1" dirty="0">
                <a:solidFill>
                  <a:srgbClr val="204A87"/>
                </a:solidFill>
              </a:rPr>
              <a:t>end</a:t>
            </a:r>
          </a:p>
          <a:p>
            <a:r>
              <a:rPr lang="en-US" sz="1200" b="1" dirty="0">
                <a:solidFill>
                  <a:srgbClr val="204A87"/>
                </a:solidFill>
              </a:rPr>
              <a:t>end</a:t>
            </a:r>
          </a:p>
        </p:txBody>
      </p:sp>
      <p:sp>
        <p:nvSpPr>
          <p:cNvPr id="6" name="Text Placeholder 5"/>
          <p:cNvSpPr>
            <a:spLocks noGrp="1"/>
          </p:cNvSpPr>
          <p:nvPr>
            <p:ph type="body" sz="quarter" idx="11"/>
          </p:nvPr>
        </p:nvSpPr>
        <p:spPr/>
        <p:txBody>
          <a:bodyPr>
            <a:normAutofit fontScale="55000" lnSpcReduction="20000"/>
          </a:bodyPr>
          <a:lstStyle/>
          <a:p>
            <a:r>
              <a:rPr lang="en-US" dirty="0"/>
              <a:t>test/integration/default/</a:t>
            </a:r>
            <a:r>
              <a:rPr lang="en-US" dirty="0" err="1"/>
              <a:t>serverspec</a:t>
            </a:r>
            <a:r>
              <a:rPr lang="en-US" dirty="0"/>
              <a:t>/</a:t>
            </a:r>
            <a:r>
              <a:rPr lang="en-US" dirty="0" err="1"/>
              <a:t>default_spec.rb</a:t>
            </a:r>
            <a:endParaRPr lang="en-US" dirty="0"/>
          </a:p>
        </p:txBody>
      </p:sp>
    </p:spTree>
    <p:extLst>
      <p:ext uri="{BB962C8B-B14F-4D97-AF65-F5344CB8AC3E}">
        <p14:creationId xmlns:p14="http://schemas.microsoft.com/office/powerpoint/2010/main" val="366564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Autofit/>
          </a:bodyPr>
          <a:lstStyle/>
          <a:p>
            <a:r>
              <a:rPr lang="en-US" sz="2500" dirty="0"/>
              <a:t> apache</a:t>
            </a:r>
          </a:p>
          <a:p>
            <a:r>
              <a:rPr lang="en-US" sz="2500" dirty="0"/>
              <a:t>         is installed</a:t>
            </a:r>
          </a:p>
          <a:p>
            <a:r>
              <a:rPr lang="en-US" sz="2500" dirty="0"/>
              <a:t>         is running</a:t>
            </a:r>
          </a:p>
          <a:p>
            <a:r>
              <a:rPr lang="en-US" sz="2500" dirty="0"/>
              <a:t>         is </a:t>
            </a:r>
            <a:r>
              <a:rPr lang="en-US" sz="2500" dirty="0" smtClean="0"/>
              <a:t>listening on </a:t>
            </a:r>
            <a:r>
              <a:rPr lang="en-US" sz="2500" dirty="0"/>
              <a:t>port 80</a:t>
            </a:r>
          </a:p>
          <a:p>
            <a:r>
              <a:rPr lang="en-US" sz="2500" dirty="0"/>
              <a:t>         displays a custom home page</a:t>
            </a:r>
          </a:p>
          <a:p>
            <a:endParaRPr lang="en-US" sz="2500" dirty="0"/>
          </a:p>
          <a:p>
            <a:r>
              <a:rPr lang="en-US" sz="2500" dirty="0"/>
              <a:t>       Finished in 0.3968 seconds</a:t>
            </a:r>
          </a:p>
          <a:p>
            <a:r>
              <a:rPr lang="en-US" sz="2500" dirty="0"/>
              <a:t>       4 examples, 0 failures</a:t>
            </a:r>
          </a:p>
          <a:p>
            <a:r>
              <a:rPr lang="en-US" sz="2500" dirty="0"/>
              <a:t>       Finished verifying &lt;default-centos-64&gt; (0m4.25s).</a:t>
            </a:r>
          </a:p>
        </p:txBody>
      </p:sp>
      <p:sp>
        <p:nvSpPr>
          <p:cNvPr id="3" name="Title 2"/>
          <p:cNvSpPr>
            <a:spLocks noGrp="1"/>
          </p:cNvSpPr>
          <p:nvPr>
            <p:ph type="title"/>
          </p:nvPr>
        </p:nvSpPr>
        <p:spPr/>
        <p:txBody>
          <a:bodyPr/>
          <a:lstStyle/>
          <a:p>
            <a:r>
              <a:rPr lang="en-US" dirty="0" smtClean="0"/>
              <a:t>Verify the kitchen</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kitchen verify</a:t>
            </a:r>
            <a:endParaRPr lang="en-US" dirty="0"/>
          </a:p>
        </p:txBody>
      </p:sp>
    </p:spTree>
    <p:extLst>
      <p:ext uri="{BB962C8B-B14F-4D97-AF65-F5344CB8AC3E}">
        <p14:creationId xmlns:p14="http://schemas.microsoft.com/office/powerpoint/2010/main" val="704169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Automation Platform</a:t>
            </a:r>
            <a:endParaRPr lang="en-US" dirty="0"/>
          </a:p>
        </p:txBody>
      </p:sp>
      <p:sp>
        <p:nvSpPr>
          <p:cNvPr id="5" name="Text Placeholder 4"/>
          <p:cNvSpPr>
            <a:spLocks noGrp="1"/>
          </p:cNvSpPr>
          <p:nvPr>
            <p:ph type="body" sz="quarter" idx="10"/>
          </p:nvPr>
        </p:nvSpPr>
        <p:spPr/>
        <p:txBody>
          <a:bodyPr>
            <a:normAutofit fontScale="92500" lnSpcReduction="10000"/>
          </a:bodyPr>
          <a:lstStyle/>
          <a:p>
            <a:r>
              <a:rPr lang="en-US" dirty="0" smtClean="0"/>
              <a:t>Creates a dependable view of your entire network’s state.</a:t>
            </a:r>
          </a:p>
          <a:p>
            <a:r>
              <a:rPr lang="en-US" dirty="0" smtClean="0"/>
              <a:t>Can handle complex dependencies among the nodes of your network.</a:t>
            </a:r>
          </a:p>
          <a:p>
            <a:r>
              <a:rPr lang="en-US" dirty="0" smtClean="0"/>
              <a:t>Is fault tolerant.</a:t>
            </a:r>
          </a:p>
          <a:p>
            <a:r>
              <a:rPr lang="en-US" dirty="0" smtClean="0"/>
              <a:t>Is secure.</a:t>
            </a:r>
          </a:p>
          <a:p>
            <a:r>
              <a:rPr lang="en-US" dirty="0" smtClean="0"/>
              <a:t>Can handle multiple platforms</a:t>
            </a:r>
          </a:p>
          <a:p>
            <a:r>
              <a:rPr lang="en-US" dirty="0" smtClean="0"/>
              <a:t>Can manage cloud resources</a:t>
            </a:r>
          </a:p>
          <a:p>
            <a:r>
              <a:rPr lang="en-US" dirty="0" smtClean="0"/>
              <a:t>Provides a foundation for innovation</a:t>
            </a:r>
          </a:p>
        </p:txBody>
      </p:sp>
    </p:spTree>
    <p:extLst>
      <p:ext uri="{BB962C8B-B14F-4D97-AF65-F5344CB8AC3E}">
        <p14:creationId xmlns:p14="http://schemas.microsoft.com/office/powerpoint/2010/main" val="5800312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Change the test</a:t>
            </a:r>
            <a:endParaRPr lang="en-US" dirty="0"/>
          </a:p>
        </p:txBody>
      </p:sp>
      <p:sp>
        <p:nvSpPr>
          <p:cNvPr id="5" name="Content Placeholder 4"/>
          <p:cNvSpPr>
            <a:spLocks noGrp="1"/>
          </p:cNvSpPr>
          <p:nvPr>
            <p:ph sz="quarter" idx="10"/>
          </p:nvPr>
        </p:nvSpPr>
        <p:spPr/>
        <p:txBody>
          <a:bodyPr>
            <a:normAutofit fontScale="47500" lnSpcReduction="20000"/>
          </a:bodyPr>
          <a:lstStyle/>
          <a:p>
            <a:r>
              <a:rPr lang="en-US" dirty="0">
                <a:solidFill>
                  <a:srgbClr val="204A87"/>
                </a:solidFill>
              </a:rPr>
              <a:t>require </a:t>
            </a:r>
            <a:r>
              <a:rPr lang="en-US" dirty="0">
                <a:solidFill>
                  <a:srgbClr val="4E9A06"/>
                </a:solidFill>
              </a:rPr>
              <a:t>'</a:t>
            </a:r>
            <a:r>
              <a:rPr lang="en-US" dirty="0" err="1">
                <a:solidFill>
                  <a:srgbClr val="4E9A06"/>
                </a:solidFill>
              </a:rPr>
              <a:t>spec_helper</a:t>
            </a:r>
            <a:r>
              <a:rPr lang="en-US" dirty="0" smtClean="0">
                <a:solidFill>
                  <a:srgbClr val="4E9A06"/>
                </a:solidFill>
              </a:rPr>
              <a:t>'</a:t>
            </a:r>
            <a:endParaRPr lang="en-US" dirty="0" smtClean="0">
              <a:solidFill>
                <a:srgbClr val="000000"/>
              </a:solidFill>
            </a:endParaRPr>
          </a:p>
          <a:p>
            <a:r>
              <a:rPr lang="en-US" dirty="0" smtClean="0">
                <a:solidFill>
                  <a:srgbClr val="000000"/>
                </a:solidFill>
              </a:rPr>
              <a:t>describe </a:t>
            </a:r>
            <a:r>
              <a:rPr lang="en-US" dirty="0">
                <a:solidFill>
                  <a:srgbClr val="4E9A06"/>
                </a:solidFill>
              </a:rPr>
              <a:t>'apache' </a:t>
            </a:r>
            <a:r>
              <a:rPr lang="en-US" b="1" dirty="0">
                <a:solidFill>
                  <a:srgbClr val="204A87"/>
                </a:solidFill>
              </a:rPr>
              <a:t>do</a:t>
            </a:r>
          </a:p>
          <a:p>
            <a:r>
              <a:rPr lang="en-US" dirty="0"/>
              <a:t>  </a:t>
            </a:r>
            <a:r>
              <a:rPr lang="en-US" dirty="0">
                <a:solidFill>
                  <a:srgbClr val="000000"/>
                </a:solidFill>
              </a:rPr>
              <a:t>it </a:t>
            </a:r>
            <a:r>
              <a:rPr lang="en-US" dirty="0">
                <a:solidFill>
                  <a:srgbClr val="4E9A06"/>
                </a:solidFill>
              </a:rPr>
              <a:t>"is installed"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(package </a:t>
            </a:r>
            <a:r>
              <a:rPr lang="en-US" b="1" dirty="0">
                <a:solidFill>
                  <a:srgbClr val="4E9A06"/>
                </a:solidFill>
              </a:rPr>
              <a:t>'</a:t>
            </a:r>
            <a:r>
              <a:rPr lang="en-US" b="1" dirty="0" err="1">
                <a:solidFill>
                  <a:srgbClr val="4E9A06"/>
                </a:solidFill>
              </a:rPr>
              <a:t>httpd</a:t>
            </a:r>
            <a:r>
              <a:rPr lang="en-US" b="1" dirty="0">
                <a:solidFill>
                  <a:srgbClr val="4E9A06"/>
                </a:solidFill>
              </a:rPr>
              <a:t>'</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be_installed</a:t>
            </a:r>
            <a:endParaRPr lang="en-US" b="1" dirty="0">
              <a:solidFill>
                <a:srgbClr val="000000"/>
              </a:solidFill>
            </a:endParaRP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"is running"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(service </a:t>
            </a:r>
            <a:r>
              <a:rPr lang="en-US" b="1" dirty="0">
                <a:solidFill>
                  <a:srgbClr val="4E9A06"/>
                </a:solidFill>
              </a:rPr>
              <a:t>'</a:t>
            </a:r>
            <a:r>
              <a:rPr lang="en-US" b="1" dirty="0" err="1">
                <a:solidFill>
                  <a:srgbClr val="4E9A06"/>
                </a:solidFill>
              </a:rPr>
              <a:t>httpd</a:t>
            </a:r>
            <a:r>
              <a:rPr lang="en-US" b="1" dirty="0">
                <a:solidFill>
                  <a:srgbClr val="4E9A06"/>
                </a:solidFill>
              </a:rPr>
              <a:t>'</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be_running</a:t>
            </a:r>
            <a:endParaRPr lang="en-US" b="1" dirty="0">
              <a:solidFill>
                <a:srgbClr val="000000"/>
              </a:solidFill>
            </a:endParaRP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"is listening on port 80"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(port </a:t>
            </a:r>
            <a:r>
              <a:rPr lang="en-US" b="1" dirty="0" smtClean="0">
                <a:solidFill>
                  <a:srgbClr val="0000CF"/>
                </a:solidFill>
              </a:rPr>
              <a:t>81</a:t>
            </a:r>
            <a:r>
              <a:rPr lang="en-US" b="1" dirty="0" smtClean="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be_listening</a:t>
            </a:r>
            <a:endParaRPr lang="en-US" b="1" dirty="0">
              <a:solidFill>
                <a:srgbClr val="000000"/>
              </a:solidFill>
            </a:endParaRP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"displays a custom home page"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(command(</a:t>
            </a:r>
            <a:r>
              <a:rPr lang="en-US" b="1" dirty="0">
                <a:solidFill>
                  <a:srgbClr val="4E9A06"/>
                </a:solidFill>
              </a:rPr>
              <a:t>"curl </a:t>
            </a:r>
            <a:r>
              <a:rPr lang="en-US" b="1" dirty="0" err="1">
                <a:solidFill>
                  <a:srgbClr val="4E9A06"/>
                </a:solidFill>
              </a:rPr>
              <a:t>localhost</a:t>
            </a:r>
            <a:r>
              <a:rPr lang="en-US" b="1" dirty="0">
                <a:solidFill>
                  <a:srgbClr val="4E9A06"/>
                </a:solidFill>
              </a:rPr>
              <a:t>"</a:t>
            </a:r>
            <a:r>
              <a:rPr lang="en-US" b="1" dirty="0">
                <a:solidFill>
                  <a:srgbClr val="000000"/>
                </a:solidFill>
              </a:rPr>
              <a:t>)</a:t>
            </a:r>
            <a:r>
              <a:rPr lang="en-US" b="1" dirty="0">
                <a:solidFill>
                  <a:srgbClr val="CE5C00"/>
                </a:solidFill>
              </a:rPr>
              <a:t>.</a:t>
            </a:r>
            <a:r>
              <a:rPr lang="en-US" b="1" dirty="0" err="1">
                <a:solidFill>
                  <a:srgbClr val="000000"/>
                </a:solidFill>
              </a:rPr>
              <a:t>stdout</a:t>
            </a:r>
            <a:r>
              <a:rPr lang="en-US" b="1" dirty="0">
                <a:solidFill>
                  <a:srgbClr val="000000"/>
                </a:solidFill>
              </a:rPr>
              <a:t>)</a:t>
            </a:r>
            <a:r>
              <a:rPr lang="en-US" b="1" dirty="0">
                <a:solidFill>
                  <a:srgbClr val="CE5C00"/>
                </a:solidFill>
              </a:rPr>
              <a:t>.</a:t>
            </a:r>
            <a:r>
              <a:rPr lang="en-US" b="1" dirty="0">
                <a:solidFill>
                  <a:srgbClr val="000000"/>
                </a:solidFill>
              </a:rPr>
              <a:t>to match </a:t>
            </a:r>
            <a:r>
              <a:rPr lang="en-US" b="1" dirty="0">
                <a:solidFill>
                  <a:srgbClr val="4E9A06"/>
                </a:solidFill>
              </a:rPr>
              <a:t>/hello/</a:t>
            </a:r>
          </a:p>
          <a:p>
            <a:r>
              <a:rPr lang="en-US" dirty="0"/>
              <a:t>  </a:t>
            </a:r>
            <a:r>
              <a:rPr lang="en-US" b="1" dirty="0">
                <a:solidFill>
                  <a:srgbClr val="204A87"/>
                </a:solidFill>
              </a:rPr>
              <a:t>end</a:t>
            </a:r>
          </a:p>
          <a:p>
            <a:r>
              <a:rPr lang="en-US" b="1" dirty="0">
                <a:solidFill>
                  <a:srgbClr val="204A87"/>
                </a:solidFill>
              </a:rPr>
              <a:t>end</a:t>
            </a:r>
          </a:p>
        </p:txBody>
      </p:sp>
      <p:sp>
        <p:nvSpPr>
          <p:cNvPr id="6" name="Text Placeholder 5"/>
          <p:cNvSpPr>
            <a:spLocks noGrp="1"/>
          </p:cNvSpPr>
          <p:nvPr>
            <p:ph type="body" sz="quarter" idx="11"/>
          </p:nvPr>
        </p:nvSpPr>
        <p:spPr/>
        <p:txBody>
          <a:bodyPr>
            <a:normAutofit fontScale="55000" lnSpcReduction="20000"/>
          </a:bodyPr>
          <a:lstStyle/>
          <a:p>
            <a:r>
              <a:rPr lang="en-US" dirty="0"/>
              <a:t>test/integration/default/</a:t>
            </a:r>
            <a:r>
              <a:rPr lang="en-US" dirty="0" err="1"/>
              <a:t>serverspec</a:t>
            </a:r>
            <a:r>
              <a:rPr lang="en-US" dirty="0"/>
              <a:t>/</a:t>
            </a:r>
            <a:r>
              <a:rPr lang="en-US" dirty="0" err="1"/>
              <a:t>default_spec.rb</a:t>
            </a:r>
            <a:endParaRPr lang="en-US" dirty="0"/>
          </a:p>
        </p:txBody>
      </p:sp>
      <p:sp>
        <p:nvSpPr>
          <p:cNvPr id="2" name="Frame 1"/>
          <p:cNvSpPr/>
          <p:nvPr/>
        </p:nvSpPr>
        <p:spPr bwMode="auto">
          <a:xfrm>
            <a:off x="889000" y="4445000"/>
            <a:ext cx="3841750" cy="301625"/>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667935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7500" lnSpcReduction="20000"/>
          </a:bodyPr>
          <a:lstStyle/>
          <a:p>
            <a:r>
              <a:rPr lang="en-US" sz="2500" dirty="0"/>
              <a:t> apache</a:t>
            </a:r>
          </a:p>
          <a:p>
            <a:r>
              <a:rPr lang="en-US" sz="2500" dirty="0"/>
              <a:t>         is installed</a:t>
            </a:r>
          </a:p>
          <a:p>
            <a:r>
              <a:rPr lang="en-US" sz="2500" dirty="0"/>
              <a:t>         is running</a:t>
            </a:r>
          </a:p>
          <a:p>
            <a:r>
              <a:rPr lang="en-US" sz="2500" dirty="0"/>
              <a:t>         is listening on port 80 (FAILED - 1)</a:t>
            </a:r>
          </a:p>
          <a:p>
            <a:r>
              <a:rPr lang="en-US" sz="2500" dirty="0"/>
              <a:t>         displays a custom home page</a:t>
            </a:r>
          </a:p>
          <a:p>
            <a:endParaRPr lang="en-US" sz="2500" dirty="0"/>
          </a:p>
          <a:p>
            <a:r>
              <a:rPr lang="en-US" sz="2500" dirty="0"/>
              <a:t>       Failures:</a:t>
            </a:r>
          </a:p>
          <a:p>
            <a:endParaRPr lang="en-US" sz="2500" dirty="0"/>
          </a:p>
          <a:p>
            <a:r>
              <a:rPr lang="en-US" sz="2500" dirty="0"/>
              <a:t>         1) apache is listening on port 80</a:t>
            </a:r>
          </a:p>
          <a:p>
            <a:r>
              <a:rPr lang="en-US" sz="2500" dirty="0"/>
              <a:t>            On host ``</a:t>
            </a:r>
          </a:p>
          <a:p>
            <a:r>
              <a:rPr lang="en-US" sz="2500" dirty="0"/>
              <a:t>            Failure/Error: expect(port 81).to </a:t>
            </a:r>
            <a:r>
              <a:rPr lang="en-US" sz="2500" dirty="0" err="1"/>
              <a:t>be_listening</a:t>
            </a:r>
            <a:endParaRPr lang="en-US" sz="2500" dirty="0"/>
          </a:p>
          <a:p>
            <a:r>
              <a:rPr lang="en-US" sz="2500" dirty="0"/>
              <a:t>       </a:t>
            </a:r>
            <a:r>
              <a:rPr lang="en-US" sz="2500" dirty="0" err="1"/>
              <a:t>netstat</a:t>
            </a:r>
            <a:r>
              <a:rPr lang="en-US" sz="2500" dirty="0"/>
              <a:t> -</a:t>
            </a:r>
            <a:r>
              <a:rPr lang="en-US" sz="2500" dirty="0" err="1"/>
              <a:t>tunl</a:t>
            </a:r>
            <a:r>
              <a:rPr lang="en-US" sz="2500" dirty="0"/>
              <a:t> | </a:t>
            </a:r>
            <a:r>
              <a:rPr lang="en-US" sz="2500" dirty="0" err="1"/>
              <a:t>grep</a:t>
            </a:r>
            <a:r>
              <a:rPr lang="en-US" sz="2500" dirty="0"/>
              <a:t> -- :81\</a:t>
            </a:r>
          </a:p>
          <a:p>
            <a:r>
              <a:rPr lang="en-US" sz="2500" dirty="0"/>
              <a:t>       expected Port "81" to be listening</a:t>
            </a:r>
          </a:p>
          <a:p>
            <a:r>
              <a:rPr lang="en-US" sz="2500" dirty="0"/>
              <a:t>            # /</a:t>
            </a:r>
            <a:r>
              <a:rPr lang="en-US" sz="2500" dirty="0" err="1"/>
              <a:t>tmp</a:t>
            </a:r>
            <a:r>
              <a:rPr lang="en-US" sz="2500" dirty="0"/>
              <a:t>/busser/suites/</a:t>
            </a:r>
            <a:r>
              <a:rPr lang="en-US" sz="2500" dirty="0" err="1"/>
              <a:t>serverspec</a:t>
            </a:r>
            <a:r>
              <a:rPr lang="en-US" sz="2500" dirty="0"/>
              <a:t>/default_spec.rb:16:in `block (2 levels) in &lt;top (required)&gt;'</a:t>
            </a:r>
          </a:p>
          <a:p>
            <a:endParaRPr lang="en-US" sz="2500" dirty="0"/>
          </a:p>
          <a:p>
            <a:r>
              <a:rPr lang="en-US" sz="2500" dirty="0"/>
              <a:t>       Finished in 0.38488 seconds</a:t>
            </a:r>
          </a:p>
          <a:p>
            <a:r>
              <a:rPr lang="en-US" sz="2500" dirty="0"/>
              <a:t>       4 examples, 1 failure</a:t>
            </a:r>
          </a:p>
        </p:txBody>
      </p:sp>
      <p:sp>
        <p:nvSpPr>
          <p:cNvPr id="3" name="Title 2"/>
          <p:cNvSpPr>
            <a:spLocks noGrp="1"/>
          </p:cNvSpPr>
          <p:nvPr>
            <p:ph type="title"/>
          </p:nvPr>
        </p:nvSpPr>
        <p:spPr/>
        <p:txBody>
          <a:bodyPr/>
          <a:lstStyle/>
          <a:p>
            <a:r>
              <a:rPr lang="en-US" dirty="0" smtClean="0"/>
              <a:t>Verify the kitchen</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kitchen verify</a:t>
            </a:r>
            <a:endParaRPr lang="en-US" dirty="0"/>
          </a:p>
        </p:txBody>
      </p:sp>
    </p:spTree>
    <p:extLst>
      <p:ext uri="{BB962C8B-B14F-4D97-AF65-F5344CB8AC3E}">
        <p14:creationId xmlns:p14="http://schemas.microsoft.com/office/powerpoint/2010/main" val="2204441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Reset the </a:t>
            </a:r>
            <a:r>
              <a:rPr lang="en-US" dirty="0" err="1" smtClean="0"/>
              <a:t>Serverspec</a:t>
            </a:r>
            <a:r>
              <a:rPr lang="en-US" dirty="0" smtClean="0"/>
              <a:t> test</a:t>
            </a:r>
            <a:endParaRPr lang="en-US" dirty="0"/>
          </a:p>
        </p:txBody>
      </p:sp>
      <p:sp>
        <p:nvSpPr>
          <p:cNvPr id="5" name="Content Placeholder 4"/>
          <p:cNvSpPr>
            <a:spLocks noGrp="1"/>
          </p:cNvSpPr>
          <p:nvPr>
            <p:ph sz="quarter" idx="10"/>
          </p:nvPr>
        </p:nvSpPr>
        <p:spPr/>
        <p:txBody>
          <a:bodyPr>
            <a:normAutofit fontScale="55000" lnSpcReduction="20000"/>
          </a:bodyPr>
          <a:lstStyle/>
          <a:p>
            <a:r>
              <a:rPr lang="en-US" dirty="0">
                <a:solidFill>
                  <a:srgbClr val="000000"/>
                </a:solidFill>
              </a:rPr>
              <a:t>describe </a:t>
            </a:r>
            <a:r>
              <a:rPr lang="en-US" dirty="0">
                <a:solidFill>
                  <a:srgbClr val="4E9A06"/>
                </a:solidFill>
              </a:rPr>
              <a:t>'apache' </a:t>
            </a:r>
            <a:r>
              <a:rPr lang="en-US" b="1" dirty="0">
                <a:solidFill>
                  <a:srgbClr val="204A87"/>
                </a:solidFill>
              </a:rPr>
              <a:t>do</a:t>
            </a:r>
          </a:p>
          <a:p>
            <a:r>
              <a:rPr lang="en-US" dirty="0"/>
              <a:t>  </a:t>
            </a:r>
            <a:r>
              <a:rPr lang="en-US" dirty="0">
                <a:solidFill>
                  <a:srgbClr val="000000"/>
                </a:solidFill>
              </a:rPr>
              <a:t>it </a:t>
            </a:r>
            <a:r>
              <a:rPr lang="en-US" dirty="0">
                <a:solidFill>
                  <a:srgbClr val="4E9A06"/>
                </a:solidFill>
              </a:rPr>
              <a:t>"is installed"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(package </a:t>
            </a:r>
            <a:r>
              <a:rPr lang="en-US" b="1" dirty="0">
                <a:solidFill>
                  <a:srgbClr val="4E9A06"/>
                </a:solidFill>
              </a:rPr>
              <a:t>'</a:t>
            </a:r>
            <a:r>
              <a:rPr lang="en-US" b="1" dirty="0" err="1">
                <a:solidFill>
                  <a:srgbClr val="4E9A06"/>
                </a:solidFill>
              </a:rPr>
              <a:t>httpd</a:t>
            </a:r>
            <a:r>
              <a:rPr lang="en-US" b="1" dirty="0">
                <a:solidFill>
                  <a:srgbClr val="4E9A06"/>
                </a:solidFill>
              </a:rPr>
              <a:t>'</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be_installed</a:t>
            </a:r>
            <a:endParaRPr lang="en-US" b="1" dirty="0">
              <a:solidFill>
                <a:srgbClr val="000000"/>
              </a:solidFill>
            </a:endParaRP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"is running"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(service </a:t>
            </a:r>
            <a:r>
              <a:rPr lang="en-US" b="1" dirty="0">
                <a:solidFill>
                  <a:srgbClr val="4E9A06"/>
                </a:solidFill>
              </a:rPr>
              <a:t>'</a:t>
            </a:r>
            <a:r>
              <a:rPr lang="en-US" b="1" dirty="0" err="1">
                <a:solidFill>
                  <a:srgbClr val="4E9A06"/>
                </a:solidFill>
              </a:rPr>
              <a:t>httpd</a:t>
            </a:r>
            <a:r>
              <a:rPr lang="en-US" b="1" dirty="0">
                <a:solidFill>
                  <a:srgbClr val="4E9A06"/>
                </a:solidFill>
              </a:rPr>
              <a:t>'</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be_running</a:t>
            </a:r>
            <a:endParaRPr lang="en-US" b="1" dirty="0">
              <a:solidFill>
                <a:srgbClr val="000000"/>
              </a:solidFill>
            </a:endParaRP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"is listening on port 80"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(port </a:t>
            </a:r>
            <a:r>
              <a:rPr lang="en-US" b="1" dirty="0">
                <a:solidFill>
                  <a:srgbClr val="0000CF"/>
                </a:solidFill>
              </a:rPr>
              <a:t>80</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be_listening</a:t>
            </a:r>
            <a:endParaRPr lang="en-US" b="1" dirty="0">
              <a:solidFill>
                <a:srgbClr val="000000"/>
              </a:solidFill>
            </a:endParaRP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"displays a custom home page"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(command(</a:t>
            </a:r>
            <a:r>
              <a:rPr lang="en-US" b="1" dirty="0">
                <a:solidFill>
                  <a:srgbClr val="4E9A06"/>
                </a:solidFill>
              </a:rPr>
              <a:t>"curl </a:t>
            </a:r>
            <a:r>
              <a:rPr lang="en-US" b="1" dirty="0" err="1">
                <a:solidFill>
                  <a:srgbClr val="4E9A06"/>
                </a:solidFill>
              </a:rPr>
              <a:t>localhost</a:t>
            </a:r>
            <a:r>
              <a:rPr lang="en-US" b="1" dirty="0">
                <a:solidFill>
                  <a:srgbClr val="4E9A06"/>
                </a:solidFill>
              </a:rPr>
              <a:t>"</a:t>
            </a:r>
            <a:r>
              <a:rPr lang="en-US" b="1" dirty="0">
                <a:solidFill>
                  <a:srgbClr val="000000"/>
                </a:solidFill>
              </a:rPr>
              <a:t>)</a:t>
            </a:r>
            <a:r>
              <a:rPr lang="en-US" b="1" dirty="0">
                <a:solidFill>
                  <a:srgbClr val="CE5C00"/>
                </a:solidFill>
              </a:rPr>
              <a:t>.</a:t>
            </a:r>
            <a:r>
              <a:rPr lang="en-US" b="1" dirty="0" err="1">
                <a:solidFill>
                  <a:srgbClr val="000000"/>
                </a:solidFill>
              </a:rPr>
              <a:t>stdout</a:t>
            </a:r>
            <a:r>
              <a:rPr lang="en-US" b="1" dirty="0">
                <a:solidFill>
                  <a:srgbClr val="000000"/>
                </a:solidFill>
              </a:rPr>
              <a:t>)</a:t>
            </a:r>
            <a:r>
              <a:rPr lang="en-US" b="1" dirty="0">
                <a:solidFill>
                  <a:srgbClr val="CE5C00"/>
                </a:solidFill>
              </a:rPr>
              <a:t>.</a:t>
            </a:r>
            <a:r>
              <a:rPr lang="en-US" b="1" dirty="0">
                <a:solidFill>
                  <a:srgbClr val="000000"/>
                </a:solidFill>
              </a:rPr>
              <a:t>to match </a:t>
            </a:r>
            <a:r>
              <a:rPr lang="en-US" b="1" dirty="0">
                <a:solidFill>
                  <a:srgbClr val="4E9A06"/>
                </a:solidFill>
              </a:rPr>
              <a:t>/hello/</a:t>
            </a:r>
          </a:p>
          <a:p>
            <a:r>
              <a:rPr lang="en-US" dirty="0"/>
              <a:t>  </a:t>
            </a:r>
            <a:r>
              <a:rPr lang="en-US" b="1" dirty="0">
                <a:solidFill>
                  <a:srgbClr val="204A87"/>
                </a:solidFill>
              </a:rPr>
              <a:t>end</a:t>
            </a:r>
          </a:p>
          <a:p>
            <a:r>
              <a:rPr lang="en-US" b="1" dirty="0">
                <a:solidFill>
                  <a:srgbClr val="204A87"/>
                </a:solidFill>
              </a:rPr>
              <a:t>end</a:t>
            </a:r>
          </a:p>
        </p:txBody>
      </p:sp>
      <p:sp>
        <p:nvSpPr>
          <p:cNvPr id="6" name="Text Placeholder 5"/>
          <p:cNvSpPr>
            <a:spLocks noGrp="1"/>
          </p:cNvSpPr>
          <p:nvPr>
            <p:ph type="body" sz="quarter" idx="11"/>
          </p:nvPr>
        </p:nvSpPr>
        <p:spPr/>
        <p:txBody>
          <a:bodyPr>
            <a:normAutofit fontScale="55000" lnSpcReduction="20000"/>
          </a:bodyPr>
          <a:lstStyle/>
          <a:p>
            <a:r>
              <a:rPr lang="en-US" dirty="0"/>
              <a:t>test/integration/default/</a:t>
            </a:r>
            <a:r>
              <a:rPr lang="en-US" dirty="0" err="1"/>
              <a:t>serverspec</a:t>
            </a:r>
            <a:r>
              <a:rPr lang="en-US" dirty="0"/>
              <a:t>/</a:t>
            </a:r>
            <a:r>
              <a:rPr lang="en-US" dirty="0" err="1"/>
              <a:t>default_spec.rb</a:t>
            </a:r>
            <a:endParaRPr lang="en-US" dirty="0"/>
          </a:p>
        </p:txBody>
      </p:sp>
      <p:sp>
        <p:nvSpPr>
          <p:cNvPr id="7" name="Frame 6"/>
          <p:cNvSpPr/>
          <p:nvPr/>
        </p:nvSpPr>
        <p:spPr bwMode="auto">
          <a:xfrm>
            <a:off x="889000" y="4429125"/>
            <a:ext cx="3841750" cy="301625"/>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14722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Kitchen Workflow</a:t>
            </a:r>
            <a:endParaRPr lang="en-US" dirty="0"/>
          </a:p>
        </p:txBody>
      </p:sp>
      <p:sp>
        <p:nvSpPr>
          <p:cNvPr id="3" name="Text Placeholder 2"/>
          <p:cNvSpPr>
            <a:spLocks noGrp="1"/>
          </p:cNvSpPr>
          <p:nvPr>
            <p:ph type="body" sz="quarter" idx="10"/>
          </p:nvPr>
        </p:nvSpPr>
        <p:spPr/>
        <p:txBody>
          <a:bodyPr/>
          <a:lstStyle/>
          <a:p>
            <a:r>
              <a:rPr lang="en-US" dirty="0" smtClean="0">
                <a:latin typeface="Courier New"/>
                <a:cs typeface="Courier New"/>
              </a:rPr>
              <a:t>kitchen create</a:t>
            </a:r>
          </a:p>
          <a:p>
            <a:r>
              <a:rPr lang="en-US" dirty="0" smtClean="0">
                <a:latin typeface="Courier New"/>
                <a:cs typeface="Courier New"/>
              </a:rPr>
              <a:t>kitchen converge</a:t>
            </a:r>
          </a:p>
          <a:p>
            <a:r>
              <a:rPr lang="en-US" dirty="0" smtClean="0">
                <a:latin typeface="Courier New"/>
                <a:cs typeface="Courier New"/>
              </a:rPr>
              <a:t>kitchen verify</a:t>
            </a:r>
          </a:p>
          <a:p>
            <a:r>
              <a:rPr lang="en-US" dirty="0" smtClean="0">
                <a:latin typeface="Courier New"/>
                <a:cs typeface="Courier New"/>
              </a:rPr>
              <a:t>kitchen destroy</a:t>
            </a:r>
          </a:p>
          <a:p>
            <a:endParaRPr lang="en-US" dirty="0"/>
          </a:p>
          <a:p>
            <a:r>
              <a:rPr lang="en-US" dirty="0" smtClean="0"/>
              <a:t>All at once with </a:t>
            </a:r>
            <a:r>
              <a:rPr lang="en-US" dirty="0" smtClean="0">
                <a:latin typeface="Courier New"/>
                <a:cs typeface="Courier New"/>
              </a:rPr>
              <a:t>kitchen test</a:t>
            </a:r>
            <a:endParaRPr lang="en-US" dirty="0">
              <a:latin typeface="Courier New"/>
              <a:cs typeface="Courier New"/>
            </a:endParaRPr>
          </a:p>
        </p:txBody>
      </p:sp>
    </p:spTree>
    <p:extLst>
      <p:ext uri="{BB962C8B-B14F-4D97-AF65-F5344CB8AC3E}">
        <p14:creationId xmlns:p14="http://schemas.microsoft.com/office/powerpoint/2010/main" val="217948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Testing</a:t>
            </a:r>
            <a:endParaRPr lang="en-US" dirty="0"/>
          </a:p>
        </p:txBody>
      </p:sp>
      <p:sp>
        <p:nvSpPr>
          <p:cNvPr id="3" name="Text Placeholder 2"/>
          <p:cNvSpPr>
            <a:spLocks noGrp="1"/>
          </p:cNvSpPr>
          <p:nvPr>
            <p:ph type="body" sz="quarter" idx="10"/>
          </p:nvPr>
        </p:nvSpPr>
        <p:spPr/>
        <p:txBody>
          <a:bodyPr/>
          <a:lstStyle/>
          <a:p>
            <a:pPr>
              <a:buFont typeface="Wingdings" charset="2"/>
              <a:buChar char="ü"/>
            </a:pPr>
            <a:r>
              <a:rPr lang="en-US" dirty="0" smtClean="0"/>
              <a:t>  Did chef-client complete successfully?</a:t>
            </a:r>
          </a:p>
          <a:p>
            <a:pPr>
              <a:buFont typeface="Wingdings" charset="2"/>
              <a:buChar char="ü"/>
            </a:pPr>
            <a:r>
              <a:rPr lang="en-US" dirty="0" smtClean="0"/>
              <a:t>  Did the recipe put the node in the desired state?</a:t>
            </a:r>
          </a:p>
          <a:p>
            <a:r>
              <a:rPr lang="en-US" dirty="0" smtClean="0"/>
              <a:t>Are the resources properly defined?</a:t>
            </a:r>
          </a:p>
          <a:p>
            <a:r>
              <a:rPr lang="en-US" dirty="0" smtClean="0"/>
              <a:t>Does the code following our style guide?</a:t>
            </a:r>
            <a:endParaRPr lang="en-US" dirty="0"/>
          </a:p>
        </p:txBody>
      </p:sp>
    </p:spTree>
    <p:extLst>
      <p:ext uri="{BB962C8B-B14F-4D97-AF65-F5344CB8AC3E}">
        <p14:creationId xmlns:p14="http://schemas.microsoft.com/office/powerpoint/2010/main" val="3564844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Even Faster Feedback</a:t>
            </a:r>
            <a:endParaRPr lang="en-US" dirty="0"/>
          </a:p>
        </p:txBody>
      </p:sp>
      <p:sp>
        <p:nvSpPr>
          <p:cNvPr id="5" name="Subtitle 4"/>
          <p:cNvSpPr>
            <a:spLocks noGrp="1"/>
          </p:cNvSpPr>
          <p:nvPr>
            <p:ph type="subTitle" idx="1"/>
          </p:nvPr>
        </p:nvSpPr>
        <p:spPr/>
        <p:txBody>
          <a:bodyPr/>
          <a:lstStyle/>
          <a:p>
            <a:r>
              <a:rPr lang="en-US" dirty="0" err="1" smtClean="0"/>
              <a:t>ChefSpec</a:t>
            </a:r>
            <a:endParaRPr lang="en-US" dirty="0"/>
          </a:p>
        </p:txBody>
      </p:sp>
    </p:spTree>
    <p:extLst>
      <p:ext uri="{BB962C8B-B14F-4D97-AF65-F5344CB8AC3E}">
        <p14:creationId xmlns:p14="http://schemas.microsoft.com/office/powerpoint/2010/main" val="1960678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is too slow!</a:t>
            </a:r>
            <a:endParaRPr lang="en-US" dirty="0"/>
          </a:p>
        </p:txBody>
      </p:sp>
      <p:sp>
        <p:nvSpPr>
          <p:cNvPr id="3" name="Text Placeholder 2"/>
          <p:cNvSpPr>
            <a:spLocks noGrp="1"/>
          </p:cNvSpPr>
          <p:nvPr>
            <p:ph type="body" sz="quarter" idx="10"/>
          </p:nvPr>
        </p:nvSpPr>
        <p:spPr/>
        <p:txBody>
          <a:bodyPr/>
          <a:lstStyle/>
          <a:p>
            <a:r>
              <a:rPr lang="en-US" dirty="0" smtClean="0"/>
              <a:t>To test our code, we need to spin up a test kitchen, converge a node, execute some tests.</a:t>
            </a:r>
          </a:p>
          <a:p>
            <a:r>
              <a:rPr lang="en-US" dirty="0" smtClean="0"/>
              <a:t>Our simple test case takes about 2 minutes to fully execute.</a:t>
            </a:r>
          </a:p>
        </p:txBody>
      </p:sp>
    </p:spTree>
    <p:extLst>
      <p:ext uri="{BB962C8B-B14F-4D97-AF65-F5344CB8AC3E}">
        <p14:creationId xmlns:p14="http://schemas.microsoft.com/office/powerpoint/2010/main" val="2821955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Properly configured resources</a:t>
            </a:r>
            <a:endParaRPr lang="en-US" dirty="0"/>
          </a:p>
        </p:txBody>
      </p:sp>
      <p:sp>
        <p:nvSpPr>
          <p:cNvPr id="3" name="Text Placeholder 2"/>
          <p:cNvSpPr>
            <a:spLocks noGrp="1"/>
          </p:cNvSpPr>
          <p:nvPr>
            <p:ph type="body" sz="quarter" idx="10"/>
          </p:nvPr>
        </p:nvSpPr>
        <p:spPr/>
        <p:txBody>
          <a:bodyPr/>
          <a:lstStyle/>
          <a:p>
            <a:r>
              <a:rPr lang="en-US" dirty="0" smtClean="0"/>
              <a:t>We need a way to verify that the resources in our recipes are properly configured</a:t>
            </a:r>
          </a:p>
          <a:p>
            <a:r>
              <a:rPr lang="en-US" dirty="0" smtClean="0"/>
              <a:t>We want to get faster feedback</a:t>
            </a:r>
          </a:p>
          <a:p>
            <a:endParaRPr lang="en-US" dirty="0" smtClean="0"/>
          </a:p>
          <a:p>
            <a:endParaRPr lang="en-US" dirty="0"/>
          </a:p>
        </p:txBody>
      </p:sp>
    </p:spTree>
    <p:extLst>
      <p:ext uri="{BB962C8B-B14F-4D97-AF65-F5344CB8AC3E}">
        <p14:creationId xmlns:p14="http://schemas.microsoft.com/office/powerpoint/2010/main" val="1700557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Lab – Verify the resources</a:t>
            </a:r>
            <a:endParaRPr lang="en-US" dirty="0"/>
          </a:p>
        </p:txBody>
      </p:sp>
      <p:sp>
        <p:nvSpPr>
          <p:cNvPr id="3" name="Text Placeholder 2"/>
          <p:cNvSpPr>
            <a:spLocks noGrp="1"/>
          </p:cNvSpPr>
          <p:nvPr>
            <p:ph type="body" sz="quarter" idx="10"/>
          </p:nvPr>
        </p:nvSpPr>
        <p:spPr/>
        <p:txBody>
          <a:bodyPr/>
          <a:lstStyle/>
          <a:p>
            <a:r>
              <a:rPr lang="en-US" b="1" dirty="0" smtClean="0"/>
              <a:t>Problem</a:t>
            </a:r>
            <a:r>
              <a:rPr lang="en-US" dirty="0" smtClean="0"/>
              <a:t>:  We should be able to catch errors before we need to converge a node</a:t>
            </a:r>
          </a:p>
          <a:p>
            <a:r>
              <a:rPr lang="en-US" b="1" dirty="0" smtClean="0"/>
              <a:t>Success Criteria</a:t>
            </a:r>
            <a:r>
              <a:rPr lang="en-US" dirty="0" smtClean="0"/>
              <a:t>:  Catch a typo prior to converge</a:t>
            </a:r>
            <a:endParaRPr lang="en-US" dirty="0"/>
          </a:p>
          <a:p>
            <a:pPr marL="0" indent="0">
              <a:buNone/>
            </a:pPr>
            <a:endParaRPr lang="en-US" dirty="0" smtClean="0"/>
          </a:p>
        </p:txBody>
      </p:sp>
    </p:spTree>
    <p:extLst>
      <p:ext uri="{BB962C8B-B14F-4D97-AF65-F5344CB8AC3E}">
        <p14:creationId xmlns:p14="http://schemas.microsoft.com/office/powerpoint/2010/main" val="527405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ChefSpec</a:t>
            </a:r>
            <a:endParaRPr lang="en-US" dirty="0"/>
          </a:p>
        </p:txBody>
      </p:sp>
      <p:sp>
        <p:nvSpPr>
          <p:cNvPr id="4" name="Text Placeholder 3"/>
          <p:cNvSpPr>
            <a:spLocks noGrp="1"/>
          </p:cNvSpPr>
          <p:nvPr>
            <p:ph type="body" sz="quarter" idx="10"/>
          </p:nvPr>
        </p:nvSpPr>
        <p:spPr/>
        <p:txBody>
          <a:bodyPr/>
          <a:lstStyle/>
          <a:p>
            <a:r>
              <a:rPr lang="en-US" dirty="0" smtClean="0"/>
              <a:t>Test before you converge</a:t>
            </a:r>
          </a:p>
          <a:p>
            <a:r>
              <a:rPr lang="en-US" dirty="0" smtClean="0"/>
              <a:t>Get feedback on cookbook changes without the need for target servers</a:t>
            </a:r>
            <a:endParaRPr lang="en-US" dirty="0"/>
          </a:p>
        </p:txBody>
      </p:sp>
      <p:sp>
        <p:nvSpPr>
          <p:cNvPr id="5" name="Content Placeholder 4"/>
          <p:cNvSpPr>
            <a:spLocks noGrp="1"/>
          </p:cNvSpPr>
          <p:nvPr>
            <p:ph sz="quarter" idx="12"/>
          </p:nvPr>
        </p:nvSpPr>
        <p:spPr/>
        <p:txBody>
          <a:bodyPr/>
          <a:lstStyle/>
          <a:p>
            <a:r>
              <a:rPr lang="en-US" dirty="0"/>
              <a:t>http://</a:t>
            </a:r>
            <a:r>
              <a:rPr lang="en-US" dirty="0" err="1" smtClean="0"/>
              <a:t>sethvargo.github.io</a:t>
            </a:r>
            <a:r>
              <a:rPr lang="en-US" dirty="0"/>
              <a:t>/</a:t>
            </a:r>
            <a:r>
              <a:rPr lang="en-US" dirty="0" err="1"/>
              <a:t>chefspec</a:t>
            </a:r>
            <a:r>
              <a:rPr lang="en-US" dirty="0"/>
              <a:t>/</a:t>
            </a:r>
          </a:p>
        </p:txBody>
      </p:sp>
      <p:pic>
        <p:nvPicPr>
          <p:cNvPr id="3" name="Picture 2" descr="Screen Shot 2015-04-21 at 11.41.58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4600" y="914400"/>
            <a:ext cx="5524826" cy="5262452"/>
          </a:xfrm>
          <a:prstGeom prst="rect">
            <a:avLst/>
          </a:prstGeom>
        </p:spPr>
      </p:pic>
    </p:spTree>
    <p:extLst>
      <p:ext uri="{BB962C8B-B14F-4D97-AF65-F5344CB8AC3E}">
        <p14:creationId xmlns:p14="http://schemas.microsoft.com/office/powerpoint/2010/main" val="1951499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Infrastructure as Code</a:t>
            </a:r>
            <a:endParaRPr lang="en-US" dirty="0"/>
          </a:p>
        </p:txBody>
      </p:sp>
      <p:sp>
        <p:nvSpPr>
          <p:cNvPr id="4" name="Text Placeholder 3"/>
          <p:cNvSpPr>
            <a:spLocks noGrp="1"/>
          </p:cNvSpPr>
          <p:nvPr>
            <p:ph type="body" sz="quarter" idx="10"/>
          </p:nvPr>
        </p:nvSpPr>
        <p:spPr/>
        <p:txBody>
          <a:bodyPr>
            <a:normAutofit lnSpcReduction="10000"/>
          </a:bodyPr>
          <a:lstStyle/>
          <a:p>
            <a:r>
              <a:rPr lang="en-US" dirty="0" smtClean="0"/>
              <a:t>Programmatically provision and configure components</a:t>
            </a:r>
          </a:p>
          <a:p>
            <a:r>
              <a:rPr lang="en-US" dirty="0" smtClean="0"/>
              <a:t>Treat like any other code base</a:t>
            </a:r>
          </a:p>
          <a:p>
            <a:r>
              <a:rPr lang="en-US" dirty="0" smtClean="0"/>
              <a:t>Reconstruct business from code repository, data backup, and compute resources</a:t>
            </a:r>
            <a:endParaRPr lang="en-US" dirty="0"/>
          </a:p>
        </p:txBody>
      </p:sp>
      <p:sp>
        <p:nvSpPr>
          <p:cNvPr id="5" name="Content Placeholder 4"/>
          <p:cNvSpPr>
            <a:spLocks noGrp="1"/>
          </p:cNvSpPr>
          <p:nvPr>
            <p:ph sz="quarter" idx="12"/>
          </p:nvPr>
        </p:nvSpPr>
        <p:spPr/>
        <p:txBody>
          <a:bodyPr/>
          <a:lstStyle/>
          <a:p>
            <a:endParaRPr lang="en-US"/>
          </a:p>
        </p:txBody>
      </p:sp>
      <p:pic>
        <p:nvPicPr>
          <p:cNvPr id="7" name="Picture Placeholder 6" descr="Figure_005_AP_001.eps"/>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34262548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1"/>
          </p:nvPr>
        </p:nvSpPr>
        <p:spPr/>
        <p:txBody>
          <a:bodyPr/>
          <a:lstStyle/>
          <a:p>
            <a:endParaRPr lang="en-US"/>
          </a:p>
        </p:txBody>
      </p:sp>
      <p:sp>
        <p:nvSpPr>
          <p:cNvPr id="6" name="Title 5"/>
          <p:cNvSpPr>
            <a:spLocks noGrp="1"/>
          </p:cNvSpPr>
          <p:nvPr>
            <p:ph type="title"/>
          </p:nvPr>
        </p:nvSpPr>
        <p:spPr>
          <a:xfrm>
            <a:off x="457200" y="228599"/>
            <a:ext cx="11201400" cy="620683"/>
          </a:xfrm>
        </p:spPr>
        <p:txBody>
          <a:bodyPr/>
          <a:lstStyle/>
          <a:p>
            <a:r>
              <a:rPr lang="en-US" dirty="0" smtClean="0"/>
              <a:t>Change to the apache cookbook directory</a:t>
            </a:r>
            <a:endParaRPr lang="en-US" dirty="0"/>
          </a:p>
        </p:txBody>
      </p:sp>
      <p:sp>
        <p:nvSpPr>
          <p:cNvPr id="8" name="Content Placeholder 7"/>
          <p:cNvSpPr>
            <a:spLocks noGrp="1"/>
          </p:cNvSpPr>
          <p:nvPr>
            <p:ph sz="quarter" idx="12"/>
          </p:nvPr>
        </p:nvSpPr>
        <p:spPr/>
        <p:txBody>
          <a:bodyPr>
            <a:normAutofit fontScale="92500" lnSpcReduction="10000"/>
          </a:bodyPr>
          <a:lstStyle/>
          <a:p>
            <a:r>
              <a:rPr lang="en-US" dirty="0" smtClean="0"/>
              <a:t>cd ~/chef-repo/cookbooks/apache</a:t>
            </a:r>
            <a:endParaRPr lang="en-US" dirty="0"/>
          </a:p>
        </p:txBody>
      </p:sp>
    </p:spTree>
    <p:extLst>
      <p:ext uri="{BB962C8B-B14F-4D97-AF65-F5344CB8AC3E}">
        <p14:creationId xmlns:p14="http://schemas.microsoft.com/office/powerpoint/2010/main" val="2675338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Write a </a:t>
            </a:r>
            <a:r>
              <a:rPr lang="en-US" dirty="0" err="1" smtClean="0"/>
              <a:t>ChefSpec</a:t>
            </a:r>
            <a:r>
              <a:rPr lang="en-US" dirty="0" smtClean="0"/>
              <a:t> test</a:t>
            </a:r>
            <a:endParaRPr lang="en-US" dirty="0"/>
          </a:p>
        </p:txBody>
      </p:sp>
      <p:sp>
        <p:nvSpPr>
          <p:cNvPr id="6" name="Content Placeholder 5"/>
          <p:cNvSpPr>
            <a:spLocks noGrp="1"/>
          </p:cNvSpPr>
          <p:nvPr>
            <p:ph sz="quarter" idx="10"/>
          </p:nvPr>
        </p:nvSpPr>
        <p:spPr/>
        <p:txBody>
          <a:bodyPr>
            <a:normAutofit fontScale="55000" lnSpcReduction="20000"/>
          </a:bodyPr>
          <a:lstStyle/>
          <a:p>
            <a:r>
              <a:rPr lang="en-US" dirty="0">
                <a:solidFill>
                  <a:srgbClr val="204A87"/>
                </a:solidFill>
              </a:rPr>
              <a:t>require </a:t>
            </a:r>
            <a:r>
              <a:rPr lang="en-US" dirty="0">
                <a:solidFill>
                  <a:srgbClr val="4E9A06"/>
                </a:solidFill>
              </a:rPr>
              <a:t>'</a:t>
            </a:r>
            <a:r>
              <a:rPr lang="en-US" dirty="0" err="1">
                <a:solidFill>
                  <a:srgbClr val="4E9A06"/>
                </a:solidFill>
              </a:rPr>
              <a:t>spec_helper</a:t>
            </a:r>
            <a:r>
              <a:rPr lang="en-US" dirty="0">
                <a:solidFill>
                  <a:srgbClr val="4E9A06"/>
                </a:solidFill>
              </a:rPr>
              <a:t>'</a:t>
            </a:r>
          </a:p>
          <a:p>
            <a:endParaRPr lang="en-US" dirty="0"/>
          </a:p>
          <a:p>
            <a:r>
              <a:rPr lang="en-US" dirty="0">
                <a:solidFill>
                  <a:srgbClr val="000000"/>
                </a:solidFill>
              </a:rPr>
              <a:t>describe </a:t>
            </a:r>
            <a:r>
              <a:rPr lang="en-US" dirty="0">
                <a:solidFill>
                  <a:srgbClr val="4E9A06"/>
                </a:solidFill>
              </a:rPr>
              <a:t>'apache::default' </a:t>
            </a:r>
            <a:r>
              <a:rPr lang="en-US" b="1" dirty="0">
                <a:solidFill>
                  <a:srgbClr val="204A87"/>
                </a:solidFill>
              </a:rPr>
              <a:t>do</a:t>
            </a:r>
          </a:p>
          <a:p>
            <a:endParaRPr lang="en-US" dirty="0"/>
          </a:p>
          <a:p>
            <a:r>
              <a:rPr lang="en-US" dirty="0"/>
              <a:t>  </a:t>
            </a:r>
            <a:r>
              <a:rPr lang="en-US" dirty="0">
                <a:solidFill>
                  <a:srgbClr val="000000"/>
                </a:solidFill>
              </a:rPr>
              <a:t>context </a:t>
            </a:r>
            <a:r>
              <a:rPr lang="en-US" dirty="0">
                <a:solidFill>
                  <a:srgbClr val="4E9A06"/>
                </a:solidFill>
              </a:rPr>
              <a:t>'When all attributes are default, on an unspecified platform' </a:t>
            </a:r>
            <a:r>
              <a:rPr lang="en-US" b="1" dirty="0">
                <a:solidFill>
                  <a:srgbClr val="204A87"/>
                </a:solidFill>
              </a:rPr>
              <a:t>do</a:t>
            </a:r>
          </a:p>
          <a:p>
            <a:endParaRPr lang="en-US" dirty="0"/>
          </a:p>
          <a:p>
            <a:r>
              <a:rPr lang="en-US" dirty="0"/>
              <a:t>    </a:t>
            </a:r>
            <a:r>
              <a:rPr lang="en-US" dirty="0">
                <a:solidFill>
                  <a:srgbClr val="000000"/>
                </a:solidFill>
              </a:rPr>
              <a:t>let</a:t>
            </a:r>
            <a:r>
              <a:rPr lang="en-US" b="1" dirty="0">
                <a:solidFill>
                  <a:srgbClr val="000000"/>
                </a:solidFill>
              </a:rPr>
              <a:t>(</a:t>
            </a:r>
            <a:r>
              <a:rPr lang="en-US" b="1" dirty="0">
                <a:solidFill>
                  <a:srgbClr val="4E9A06"/>
                </a:solidFill>
              </a:rPr>
              <a:t>:</a:t>
            </a:r>
            <a:r>
              <a:rPr lang="en-US" b="1" dirty="0" err="1">
                <a:solidFill>
                  <a:srgbClr val="4E9A06"/>
                </a:solidFill>
              </a:rPr>
              <a:t>chef_run</a:t>
            </a:r>
            <a:r>
              <a:rPr lang="en-US" b="1" dirty="0">
                <a:solidFill>
                  <a:srgbClr val="000000"/>
                </a:solidFill>
              </a:rPr>
              <a:t>) </a:t>
            </a:r>
            <a:r>
              <a:rPr lang="en-US" b="1" dirty="0">
                <a:solidFill>
                  <a:srgbClr val="204A87"/>
                </a:solidFill>
              </a:rPr>
              <a:t>do</a:t>
            </a:r>
          </a:p>
          <a:p>
            <a:r>
              <a:rPr lang="en-US" dirty="0"/>
              <a:t>      </a:t>
            </a:r>
            <a:r>
              <a:rPr lang="en-US" dirty="0">
                <a:solidFill>
                  <a:srgbClr val="000000"/>
                </a:solidFill>
              </a:rPr>
              <a:t>runner </a:t>
            </a:r>
            <a:r>
              <a:rPr lang="en-US" b="1" dirty="0">
                <a:solidFill>
                  <a:srgbClr val="CE5C00"/>
                </a:solidFill>
              </a:rPr>
              <a:t>= </a:t>
            </a:r>
            <a:r>
              <a:rPr lang="en-US" b="1" dirty="0" err="1">
                <a:solidFill>
                  <a:srgbClr val="000000"/>
                </a:solidFill>
              </a:rPr>
              <a:t>ChefSpec</a:t>
            </a:r>
            <a:r>
              <a:rPr lang="en-US" b="1" dirty="0">
                <a:solidFill>
                  <a:srgbClr val="CE5C00"/>
                </a:solidFill>
              </a:rPr>
              <a:t>::</a:t>
            </a:r>
            <a:r>
              <a:rPr lang="en-US" b="1" dirty="0" err="1">
                <a:solidFill>
                  <a:srgbClr val="000000"/>
                </a:solidFill>
              </a:rPr>
              <a:t>ServerRunner</a:t>
            </a:r>
            <a:r>
              <a:rPr lang="en-US" b="1" dirty="0" err="1">
                <a:solidFill>
                  <a:srgbClr val="CE5C00"/>
                </a:solidFill>
              </a:rPr>
              <a:t>.</a:t>
            </a:r>
            <a:r>
              <a:rPr lang="en-US" b="1" dirty="0" err="1">
                <a:solidFill>
                  <a:srgbClr val="000000"/>
                </a:solidFill>
              </a:rPr>
              <a:t>new</a:t>
            </a:r>
            <a:endParaRPr lang="en-US" b="1" dirty="0">
              <a:solidFill>
                <a:srgbClr val="000000"/>
              </a:solidFill>
            </a:endParaRPr>
          </a:p>
          <a:p>
            <a:r>
              <a:rPr lang="en-US" dirty="0"/>
              <a:t>      </a:t>
            </a:r>
            <a:r>
              <a:rPr lang="en-US" dirty="0" err="1">
                <a:solidFill>
                  <a:srgbClr val="000000"/>
                </a:solidFill>
              </a:rPr>
              <a:t>runner</a:t>
            </a:r>
            <a:r>
              <a:rPr lang="en-US" b="1" dirty="0" err="1">
                <a:solidFill>
                  <a:srgbClr val="CE5C00"/>
                </a:solidFill>
              </a:rPr>
              <a:t>.</a:t>
            </a:r>
            <a:r>
              <a:rPr lang="en-US" b="1" dirty="0" err="1">
                <a:solidFill>
                  <a:srgbClr val="000000"/>
                </a:solidFill>
              </a:rPr>
              <a:t>converge</a:t>
            </a:r>
            <a:r>
              <a:rPr lang="en-US" b="1" dirty="0">
                <a:solidFill>
                  <a:srgbClr val="000000"/>
                </a:solidFill>
              </a:rPr>
              <a:t>(</a:t>
            </a:r>
            <a:r>
              <a:rPr lang="en-US" b="1" dirty="0" err="1">
                <a:solidFill>
                  <a:srgbClr val="000000"/>
                </a:solidFill>
              </a:rPr>
              <a:t>described_recipe</a:t>
            </a:r>
            <a:r>
              <a:rPr lang="en-US" b="1" dirty="0">
                <a:solidFill>
                  <a:srgbClr val="000000"/>
                </a:solidFill>
              </a:rPr>
              <a:t>)</a:t>
            </a: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'converges successfully' </a:t>
            </a:r>
            <a:r>
              <a:rPr lang="en-US" b="1" dirty="0">
                <a:solidFill>
                  <a:srgbClr val="204A87"/>
                </a:solidFill>
              </a:rPr>
              <a:t>do</a:t>
            </a:r>
          </a:p>
          <a:p>
            <a:r>
              <a:rPr lang="en-US" dirty="0"/>
              <a:t>      </a:t>
            </a:r>
            <a:r>
              <a:rPr lang="en-US" dirty="0">
                <a:solidFill>
                  <a:srgbClr val="000000"/>
                </a:solidFill>
              </a:rPr>
              <a:t>expect { </a:t>
            </a:r>
            <a:r>
              <a:rPr lang="en-US" dirty="0" err="1">
                <a:solidFill>
                  <a:srgbClr val="000000"/>
                </a:solidFill>
              </a:rPr>
              <a:t>chef_run</a:t>
            </a:r>
            <a:r>
              <a:rPr lang="en-US" dirty="0">
                <a:solidFill>
                  <a:srgbClr val="000000"/>
                </a:solidFill>
              </a:rPr>
              <a:t> }.</a:t>
            </a:r>
            <a:r>
              <a:rPr lang="en-US" dirty="0" err="1">
                <a:solidFill>
                  <a:srgbClr val="000000"/>
                </a:solidFill>
              </a:rPr>
              <a:t>to_not</a:t>
            </a:r>
            <a:r>
              <a:rPr lang="en-US" dirty="0">
                <a:solidFill>
                  <a:srgbClr val="000000"/>
                </a:solidFill>
              </a:rPr>
              <a:t> </a:t>
            </a:r>
            <a:r>
              <a:rPr lang="en-US" dirty="0" err="1">
                <a:solidFill>
                  <a:srgbClr val="000000"/>
                </a:solidFill>
              </a:rPr>
              <a:t>raise_error</a:t>
            </a:r>
            <a:endParaRPr lang="en-US" i="1" dirty="0" smtClean="0">
              <a:solidFill>
                <a:srgbClr val="8F5902"/>
              </a:solidFill>
            </a:endParaRPr>
          </a:p>
          <a:p>
            <a:r>
              <a:rPr lang="en-US" dirty="0" smtClean="0"/>
              <a:t>    </a:t>
            </a:r>
            <a:r>
              <a:rPr lang="en-US" b="1" dirty="0" smtClean="0">
                <a:solidFill>
                  <a:srgbClr val="204A87"/>
                </a:solidFill>
              </a:rPr>
              <a:t>end</a:t>
            </a:r>
          </a:p>
          <a:p>
            <a:endParaRPr lang="en-US" dirty="0"/>
          </a:p>
          <a:p>
            <a:r>
              <a:rPr lang="en-US" dirty="0"/>
              <a:t>  </a:t>
            </a:r>
            <a:r>
              <a:rPr lang="en-US" b="1" dirty="0">
                <a:solidFill>
                  <a:srgbClr val="204A87"/>
                </a:solidFill>
              </a:rPr>
              <a:t>end</a:t>
            </a:r>
          </a:p>
          <a:p>
            <a:r>
              <a:rPr lang="en-US" b="1" dirty="0">
                <a:solidFill>
                  <a:srgbClr val="204A87"/>
                </a:solidFill>
              </a:rPr>
              <a:t>end</a:t>
            </a:r>
          </a:p>
        </p:txBody>
      </p:sp>
      <p:sp>
        <p:nvSpPr>
          <p:cNvPr id="7" name="Text Placeholder 6"/>
          <p:cNvSpPr>
            <a:spLocks noGrp="1"/>
          </p:cNvSpPr>
          <p:nvPr>
            <p:ph type="body" sz="quarter" idx="11"/>
          </p:nvPr>
        </p:nvSpPr>
        <p:spPr/>
        <p:txBody>
          <a:bodyPr>
            <a:normAutofit fontScale="92500"/>
          </a:bodyPr>
          <a:lstStyle/>
          <a:p>
            <a:r>
              <a:rPr lang="en-US" dirty="0" smtClean="0"/>
              <a:t>spec</a:t>
            </a:r>
            <a:r>
              <a:rPr lang="en-US" dirty="0"/>
              <a:t>/</a:t>
            </a:r>
            <a:r>
              <a:rPr lang="en-US" dirty="0" smtClean="0"/>
              <a:t>unit/recipes/</a:t>
            </a:r>
            <a:r>
              <a:rPr lang="en-US" dirty="0" err="1" smtClean="0"/>
              <a:t>default_spec.rb</a:t>
            </a:r>
            <a:endParaRPr lang="en-US" dirty="0"/>
          </a:p>
        </p:txBody>
      </p:sp>
    </p:spTree>
    <p:extLst>
      <p:ext uri="{BB962C8B-B14F-4D97-AF65-F5344CB8AC3E}">
        <p14:creationId xmlns:p14="http://schemas.microsoft.com/office/powerpoint/2010/main" val="2221853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Write a </a:t>
            </a:r>
            <a:r>
              <a:rPr lang="en-US" dirty="0" err="1" smtClean="0"/>
              <a:t>ChefSpec</a:t>
            </a:r>
            <a:r>
              <a:rPr lang="en-US" dirty="0" smtClean="0"/>
              <a:t> test</a:t>
            </a:r>
            <a:endParaRPr lang="en-US" dirty="0"/>
          </a:p>
        </p:txBody>
      </p:sp>
      <p:sp>
        <p:nvSpPr>
          <p:cNvPr id="6" name="Content Placeholder 5"/>
          <p:cNvSpPr>
            <a:spLocks noGrp="1"/>
          </p:cNvSpPr>
          <p:nvPr>
            <p:ph sz="quarter" idx="10"/>
          </p:nvPr>
        </p:nvSpPr>
        <p:spPr/>
        <p:txBody>
          <a:bodyPr>
            <a:normAutofit fontScale="47500" lnSpcReduction="20000"/>
          </a:bodyPr>
          <a:lstStyle/>
          <a:p>
            <a:r>
              <a:rPr lang="en-US" dirty="0">
                <a:solidFill>
                  <a:srgbClr val="204A87"/>
                </a:solidFill>
              </a:rPr>
              <a:t>require </a:t>
            </a:r>
            <a:r>
              <a:rPr lang="en-US" dirty="0">
                <a:solidFill>
                  <a:srgbClr val="4E9A06"/>
                </a:solidFill>
              </a:rPr>
              <a:t>'</a:t>
            </a:r>
            <a:r>
              <a:rPr lang="en-US" dirty="0" err="1">
                <a:solidFill>
                  <a:srgbClr val="4E9A06"/>
                </a:solidFill>
              </a:rPr>
              <a:t>spec_helper</a:t>
            </a:r>
            <a:r>
              <a:rPr lang="en-US" dirty="0" smtClean="0">
                <a:solidFill>
                  <a:srgbClr val="4E9A06"/>
                </a:solidFill>
              </a:rPr>
              <a:t>'</a:t>
            </a:r>
            <a:endParaRPr lang="en-US" dirty="0" smtClean="0">
              <a:solidFill>
                <a:srgbClr val="000000"/>
              </a:solidFill>
            </a:endParaRPr>
          </a:p>
          <a:p>
            <a:r>
              <a:rPr lang="en-US" dirty="0" smtClean="0">
                <a:solidFill>
                  <a:srgbClr val="000000"/>
                </a:solidFill>
              </a:rPr>
              <a:t>describe </a:t>
            </a:r>
            <a:r>
              <a:rPr lang="en-US" dirty="0">
                <a:solidFill>
                  <a:srgbClr val="4E9A06"/>
                </a:solidFill>
              </a:rPr>
              <a:t>'apache::default' </a:t>
            </a:r>
            <a:r>
              <a:rPr lang="en-US" b="1" dirty="0">
                <a:solidFill>
                  <a:srgbClr val="204A87"/>
                </a:solidFill>
              </a:rPr>
              <a:t>do</a:t>
            </a:r>
          </a:p>
          <a:p>
            <a:r>
              <a:rPr lang="en-US" dirty="0" smtClean="0">
                <a:solidFill>
                  <a:srgbClr val="000000"/>
                </a:solidFill>
              </a:rPr>
              <a:t>  context </a:t>
            </a:r>
            <a:r>
              <a:rPr lang="en-US" dirty="0" smtClean="0">
                <a:solidFill>
                  <a:srgbClr val="4E9A06"/>
                </a:solidFill>
              </a:rPr>
              <a:t>'When all attributes are default, on an unspecified platform' </a:t>
            </a:r>
            <a:r>
              <a:rPr lang="en-US" b="1" dirty="0" smtClean="0">
                <a:solidFill>
                  <a:srgbClr val="204A87"/>
                </a:solidFill>
              </a:rPr>
              <a:t>do</a:t>
            </a:r>
          </a:p>
          <a:p>
            <a:endParaRPr lang="en-US" dirty="0"/>
          </a:p>
          <a:p>
            <a:r>
              <a:rPr lang="en-US" dirty="0"/>
              <a:t>    </a:t>
            </a:r>
            <a:r>
              <a:rPr lang="en-US" dirty="0">
                <a:solidFill>
                  <a:srgbClr val="000000"/>
                </a:solidFill>
              </a:rPr>
              <a:t>let</a:t>
            </a:r>
            <a:r>
              <a:rPr lang="en-US" b="1" dirty="0">
                <a:solidFill>
                  <a:srgbClr val="000000"/>
                </a:solidFill>
              </a:rPr>
              <a:t>(</a:t>
            </a:r>
            <a:r>
              <a:rPr lang="en-US" b="1" dirty="0">
                <a:solidFill>
                  <a:srgbClr val="4E9A06"/>
                </a:solidFill>
              </a:rPr>
              <a:t>:</a:t>
            </a:r>
            <a:r>
              <a:rPr lang="en-US" b="1" dirty="0" err="1">
                <a:solidFill>
                  <a:srgbClr val="4E9A06"/>
                </a:solidFill>
              </a:rPr>
              <a:t>chef_run</a:t>
            </a:r>
            <a:r>
              <a:rPr lang="en-US" b="1" dirty="0">
                <a:solidFill>
                  <a:srgbClr val="000000"/>
                </a:solidFill>
              </a:rPr>
              <a:t>) </a:t>
            </a:r>
            <a:r>
              <a:rPr lang="en-US" b="1" dirty="0">
                <a:solidFill>
                  <a:srgbClr val="204A87"/>
                </a:solidFill>
              </a:rPr>
              <a:t>do</a:t>
            </a:r>
          </a:p>
          <a:p>
            <a:r>
              <a:rPr lang="en-US" dirty="0"/>
              <a:t>      </a:t>
            </a:r>
            <a:r>
              <a:rPr lang="en-US" dirty="0">
                <a:solidFill>
                  <a:srgbClr val="000000"/>
                </a:solidFill>
              </a:rPr>
              <a:t>runner </a:t>
            </a:r>
            <a:r>
              <a:rPr lang="en-US" b="1" dirty="0">
                <a:solidFill>
                  <a:srgbClr val="CE5C00"/>
                </a:solidFill>
              </a:rPr>
              <a:t>= </a:t>
            </a:r>
            <a:r>
              <a:rPr lang="en-US" b="1" dirty="0" err="1">
                <a:solidFill>
                  <a:srgbClr val="000000"/>
                </a:solidFill>
              </a:rPr>
              <a:t>ChefSpec</a:t>
            </a:r>
            <a:r>
              <a:rPr lang="en-US" b="1" dirty="0">
                <a:solidFill>
                  <a:srgbClr val="CE5C00"/>
                </a:solidFill>
              </a:rPr>
              <a:t>::</a:t>
            </a:r>
            <a:r>
              <a:rPr lang="en-US" b="1" dirty="0" err="1">
                <a:solidFill>
                  <a:srgbClr val="000000"/>
                </a:solidFill>
              </a:rPr>
              <a:t>ServerRunner</a:t>
            </a:r>
            <a:r>
              <a:rPr lang="en-US" b="1" dirty="0" err="1">
                <a:solidFill>
                  <a:srgbClr val="CE5C00"/>
                </a:solidFill>
              </a:rPr>
              <a:t>.</a:t>
            </a:r>
            <a:r>
              <a:rPr lang="en-US" b="1" dirty="0" err="1">
                <a:solidFill>
                  <a:srgbClr val="000000"/>
                </a:solidFill>
              </a:rPr>
              <a:t>new</a:t>
            </a:r>
            <a:endParaRPr lang="en-US" b="1" dirty="0">
              <a:solidFill>
                <a:srgbClr val="000000"/>
              </a:solidFill>
            </a:endParaRPr>
          </a:p>
          <a:p>
            <a:r>
              <a:rPr lang="en-US" dirty="0"/>
              <a:t>      </a:t>
            </a:r>
            <a:r>
              <a:rPr lang="en-US" dirty="0" err="1">
                <a:solidFill>
                  <a:srgbClr val="000000"/>
                </a:solidFill>
              </a:rPr>
              <a:t>runner</a:t>
            </a:r>
            <a:r>
              <a:rPr lang="en-US" b="1" dirty="0" err="1">
                <a:solidFill>
                  <a:srgbClr val="CE5C00"/>
                </a:solidFill>
              </a:rPr>
              <a:t>.</a:t>
            </a:r>
            <a:r>
              <a:rPr lang="en-US" b="1" dirty="0" err="1">
                <a:solidFill>
                  <a:srgbClr val="000000"/>
                </a:solidFill>
              </a:rPr>
              <a:t>converge</a:t>
            </a:r>
            <a:r>
              <a:rPr lang="en-US" b="1" dirty="0">
                <a:solidFill>
                  <a:srgbClr val="000000"/>
                </a:solidFill>
              </a:rPr>
              <a:t>(</a:t>
            </a:r>
            <a:r>
              <a:rPr lang="en-US" b="1" dirty="0" err="1">
                <a:solidFill>
                  <a:srgbClr val="000000"/>
                </a:solidFill>
              </a:rPr>
              <a:t>described_recipe</a:t>
            </a:r>
            <a:r>
              <a:rPr lang="en-US" b="1" dirty="0">
                <a:solidFill>
                  <a:srgbClr val="000000"/>
                </a:solidFill>
              </a:rPr>
              <a:t>)</a:t>
            </a: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'converges successfully' </a:t>
            </a:r>
            <a:r>
              <a:rPr lang="en-US" b="1" dirty="0">
                <a:solidFill>
                  <a:srgbClr val="204A87"/>
                </a:solidFill>
              </a:rPr>
              <a:t>do</a:t>
            </a:r>
          </a:p>
          <a:p>
            <a:r>
              <a:rPr lang="en-US" dirty="0"/>
              <a:t>      </a:t>
            </a:r>
            <a:r>
              <a:rPr lang="en-US" dirty="0">
                <a:solidFill>
                  <a:srgbClr val="000000"/>
                </a:solidFill>
              </a:rPr>
              <a:t>expect { </a:t>
            </a:r>
            <a:r>
              <a:rPr lang="en-US" dirty="0" err="1">
                <a:solidFill>
                  <a:srgbClr val="000000"/>
                </a:solidFill>
              </a:rPr>
              <a:t>chef_run</a:t>
            </a:r>
            <a:r>
              <a:rPr lang="en-US" dirty="0">
                <a:solidFill>
                  <a:srgbClr val="000000"/>
                </a:solidFill>
              </a:rPr>
              <a:t> }.</a:t>
            </a:r>
            <a:r>
              <a:rPr lang="en-US" dirty="0" err="1">
                <a:solidFill>
                  <a:srgbClr val="000000"/>
                </a:solidFill>
              </a:rPr>
              <a:t>to_not</a:t>
            </a:r>
            <a:r>
              <a:rPr lang="en-US" dirty="0">
                <a:solidFill>
                  <a:srgbClr val="000000"/>
                </a:solidFill>
              </a:rPr>
              <a:t> </a:t>
            </a:r>
            <a:r>
              <a:rPr lang="en-US" dirty="0" err="1">
                <a:solidFill>
                  <a:srgbClr val="000000"/>
                </a:solidFill>
              </a:rPr>
              <a:t>raise_error</a:t>
            </a:r>
            <a:endParaRPr lang="en-US" i="1" dirty="0">
              <a:solidFill>
                <a:srgbClr val="8F5902"/>
              </a:solidFill>
            </a:endParaRPr>
          </a:p>
          <a:p>
            <a:r>
              <a:rPr lang="en-US" dirty="0" smtClean="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'installs apache'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a:t>
            </a:r>
            <a:r>
              <a:rPr lang="en-US" b="1" dirty="0" err="1">
                <a:solidFill>
                  <a:srgbClr val="000000"/>
                </a:solidFill>
              </a:rPr>
              <a:t>chef_run</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install_package</a:t>
            </a:r>
            <a:r>
              <a:rPr lang="en-US" b="1" dirty="0">
                <a:solidFill>
                  <a:srgbClr val="000000"/>
                </a:solidFill>
              </a:rPr>
              <a:t> </a:t>
            </a:r>
            <a:r>
              <a:rPr lang="en-US" b="1" dirty="0" smtClean="0">
                <a:solidFill>
                  <a:srgbClr val="4E9A06"/>
                </a:solidFill>
              </a:rPr>
              <a:t>'apache2'</a:t>
            </a:r>
            <a:endParaRPr lang="en-US" b="1" dirty="0">
              <a:solidFill>
                <a:srgbClr val="4E9A06"/>
              </a:solidFill>
            </a:endParaRPr>
          </a:p>
          <a:p>
            <a:r>
              <a:rPr lang="en-US" dirty="0"/>
              <a:t>    </a:t>
            </a:r>
            <a:r>
              <a:rPr lang="en-US" b="1" dirty="0">
                <a:solidFill>
                  <a:srgbClr val="204A87"/>
                </a:solidFill>
              </a:rPr>
              <a:t>end</a:t>
            </a:r>
          </a:p>
          <a:p>
            <a:r>
              <a:rPr lang="en-US" dirty="0"/>
              <a:t>  </a:t>
            </a:r>
            <a:r>
              <a:rPr lang="en-US" b="1" dirty="0">
                <a:solidFill>
                  <a:srgbClr val="204A87"/>
                </a:solidFill>
              </a:rPr>
              <a:t>end</a:t>
            </a:r>
          </a:p>
          <a:p>
            <a:r>
              <a:rPr lang="en-US" b="1" dirty="0">
                <a:solidFill>
                  <a:srgbClr val="204A87"/>
                </a:solidFill>
              </a:rPr>
              <a:t>end</a:t>
            </a:r>
          </a:p>
        </p:txBody>
      </p:sp>
      <p:sp>
        <p:nvSpPr>
          <p:cNvPr id="7" name="Text Placeholder 6"/>
          <p:cNvSpPr>
            <a:spLocks noGrp="1"/>
          </p:cNvSpPr>
          <p:nvPr>
            <p:ph type="body" sz="quarter" idx="11"/>
          </p:nvPr>
        </p:nvSpPr>
        <p:spPr/>
        <p:txBody>
          <a:bodyPr>
            <a:normAutofit fontScale="92500"/>
          </a:bodyPr>
          <a:lstStyle/>
          <a:p>
            <a:r>
              <a:rPr lang="en-US" dirty="0" smtClean="0"/>
              <a:t>spec</a:t>
            </a:r>
            <a:r>
              <a:rPr lang="en-US" dirty="0"/>
              <a:t>/</a:t>
            </a:r>
            <a:r>
              <a:rPr lang="en-US" dirty="0" smtClean="0"/>
              <a:t>unit/recipes/</a:t>
            </a:r>
            <a:r>
              <a:rPr lang="en-US" dirty="0" err="1" smtClean="0"/>
              <a:t>default_spec.rb</a:t>
            </a:r>
            <a:endParaRPr lang="en-US" dirty="0"/>
          </a:p>
        </p:txBody>
      </p:sp>
    </p:spTree>
    <p:extLst>
      <p:ext uri="{BB962C8B-B14F-4D97-AF65-F5344CB8AC3E}">
        <p14:creationId xmlns:p14="http://schemas.microsoft.com/office/powerpoint/2010/main" val="2955256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a:bodyPr>
          <a:lstStyle/>
          <a:p>
            <a:endParaRPr lang="en-US" sz="2300" dirty="0"/>
          </a:p>
          <a:p>
            <a:r>
              <a:rPr lang="en-US" sz="2300" dirty="0"/>
              <a:t>apache::default</a:t>
            </a:r>
          </a:p>
          <a:p>
            <a:r>
              <a:rPr lang="en-US" sz="2300" dirty="0"/>
              <a:t>  When all attributes are default, on an unspecified platform</a:t>
            </a:r>
          </a:p>
          <a:p>
            <a:r>
              <a:rPr lang="en-US" sz="2300" dirty="0"/>
              <a:t>    converges successfully</a:t>
            </a:r>
          </a:p>
          <a:p>
            <a:r>
              <a:rPr lang="en-US" sz="2300" dirty="0"/>
              <a:t>    installs apache</a:t>
            </a:r>
          </a:p>
          <a:p>
            <a:endParaRPr lang="en-US" sz="2300" dirty="0"/>
          </a:p>
          <a:p>
            <a:r>
              <a:rPr lang="en-US" sz="2300" dirty="0"/>
              <a:t>Finished in 0.42858 seconds (files took 2.59 seconds to load)</a:t>
            </a:r>
          </a:p>
          <a:p>
            <a:r>
              <a:rPr lang="en-US" sz="2300" dirty="0"/>
              <a:t>2 examples, 0 failures</a:t>
            </a:r>
          </a:p>
          <a:p>
            <a:endParaRPr lang="en-US" sz="2300" dirty="0"/>
          </a:p>
        </p:txBody>
      </p:sp>
      <p:sp>
        <p:nvSpPr>
          <p:cNvPr id="5" name="Title 4"/>
          <p:cNvSpPr>
            <a:spLocks noGrp="1"/>
          </p:cNvSpPr>
          <p:nvPr>
            <p:ph type="title"/>
          </p:nvPr>
        </p:nvSpPr>
        <p:spPr/>
        <p:txBody>
          <a:bodyPr/>
          <a:lstStyle/>
          <a:p>
            <a:r>
              <a:rPr lang="en-US" dirty="0" smtClean="0"/>
              <a:t>Run the </a:t>
            </a:r>
            <a:r>
              <a:rPr lang="en-US" dirty="0" err="1" smtClean="0"/>
              <a:t>ChefSpec</a:t>
            </a:r>
            <a:r>
              <a:rPr lang="en-US" dirty="0" smtClean="0"/>
              <a:t> tests</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a:t>chef exec </a:t>
            </a:r>
            <a:r>
              <a:rPr lang="en-US" dirty="0" err="1"/>
              <a:t>rspec</a:t>
            </a:r>
            <a:r>
              <a:rPr lang="en-US" dirty="0"/>
              <a:t> spec -</a:t>
            </a:r>
            <a:r>
              <a:rPr lang="en-US" dirty="0" err="1"/>
              <a:t>fd</a:t>
            </a:r>
            <a:r>
              <a:rPr lang="en-US" dirty="0"/>
              <a:t> -c</a:t>
            </a:r>
          </a:p>
        </p:txBody>
      </p:sp>
    </p:spTree>
    <p:extLst>
      <p:ext uri="{BB962C8B-B14F-4D97-AF65-F5344CB8AC3E}">
        <p14:creationId xmlns:p14="http://schemas.microsoft.com/office/powerpoint/2010/main" val="84885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Break the cookbook</a:t>
            </a:r>
            <a:endParaRPr lang="en-US" dirty="0"/>
          </a:p>
        </p:txBody>
      </p:sp>
      <p:sp>
        <p:nvSpPr>
          <p:cNvPr id="5" name="Content Placeholder 4"/>
          <p:cNvSpPr>
            <a:spLocks noGrp="1"/>
          </p:cNvSpPr>
          <p:nvPr>
            <p:ph sz="quarter" idx="10"/>
          </p:nvPr>
        </p:nvSpPr>
        <p:spPr/>
        <p:txBody>
          <a:bodyPr>
            <a:normAutofit/>
          </a:bodyPr>
          <a:lstStyle/>
          <a:p>
            <a:r>
              <a:rPr lang="en-US" dirty="0">
                <a:solidFill>
                  <a:srgbClr val="000000"/>
                </a:solidFill>
              </a:rPr>
              <a:t>package </a:t>
            </a:r>
            <a:r>
              <a:rPr lang="en-US" dirty="0" smtClean="0">
                <a:solidFill>
                  <a:srgbClr val="4E9A06"/>
                </a:solidFill>
              </a:rPr>
              <a:t>"apache"</a:t>
            </a:r>
            <a:endParaRPr lang="en-US" dirty="0">
              <a:solidFill>
                <a:srgbClr val="4E9A06"/>
              </a:solidFill>
            </a:endParaRPr>
          </a:p>
          <a:p>
            <a:endParaRPr lang="en-US" dirty="0"/>
          </a:p>
          <a:p>
            <a:r>
              <a:rPr lang="en-US" dirty="0">
                <a:solidFill>
                  <a:srgbClr val="000000"/>
                </a:solidFill>
              </a:rPr>
              <a:t>service </a:t>
            </a:r>
            <a:r>
              <a:rPr lang="en-US" dirty="0" smtClean="0">
                <a:solidFill>
                  <a:srgbClr val="4E9A06"/>
                </a:solidFill>
              </a:rPr>
              <a:t>"</a:t>
            </a:r>
            <a:r>
              <a:rPr lang="en-US" dirty="0" err="1" smtClean="0">
                <a:solidFill>
                  <a:srgbClr val="4E9A06"/>
                </a:solidFill>
              </a:rPr>
              <a:t>httpd</a:t>
            </a:r>
            <a:r>
              <a:rPr lang="en-US" dirty="0" smtClean="0">
                <a:solidFill>
                  <a:srgbClr val="4E9A06"/>
                </a:solidFill>
              </a:rPr>
              <a:t>" </a:t>
            </a:r>
            <a:r>
              <a:rPr lang="en-US" b="1" dirty="0">
                <a:solidFill>
                  <a:srgbClr val="204A87"/>
                </a:solidFill>
              </a:rPr>
              <a:t>do</a:t>
            </a:r>
          </a:p>
          <a:p>
            <a:r>
              <a:rPr lang="en-US" dirty="0"/>
              <a:t>  </a:t>
            </a:r>
            <a:r>
              <a:rPr lang="en-US" dirty="0">
                <a:solidFill>
                  <a:srgbClr val="000000"/>
                </a:solidFill>
              </a:rPr>
              <a:t>action </a:t>
            </a:r>
            <a:r>
              <a:rPr lang="en-US" dirty="0">
                <a:solidFill>
                  <a:srgbClr val="4E9A06"/>
                </a:solidFill>
              </a:rPr>
              <a:t>:start</a:t>
            </a:r>
          </a:p>
          <a:p>
            <a:r>
              <a:rPr lang="en-US" b="1" dirty="0" smtClean="0">
                <a:solidFill>
                  <a:srgbClr val="204A87"/>
                </a:solidFill>
              </a:rPr>
              <a:t>end</a:t>
            </a:r>
            <a:endParaRPr lang="en-US" b="1" dirty="0">
              <a:solidFill>
                <a:srgbClr val="204A87"/>
              </a:solidFill>
            </a:endParaRPr>
          </a:p>
          <a:p>
            <a:endParaRPr lang="en-US" dirty="0"/>
          </a:p>
        </p:txBody>
      </p:sp>
      <p:sp>
        <p:nvSpPr>
          <p:cNvPr id="6" name="Text Placeholder 5"/>
          <p:cNvSpPr>
            <a:spLocks noGrp="1"/>
          </p:cNvSpPr>
          <p:nvPr>
            <p:ph type="body" sz="quarter" idx="11"/>
          </p:nvPr>
        </p:nvSpPr>
        <p:spPr/>
        <p:txBody>
          <a:bodyPr>
            <a:normAutofit lnSpcReduction="10000"/>
          </a:bodyPr>
          <a:lstStyle/>
          <a:p>
            <a:r>
              <a:rPr lang="en-US" dirty="0" smtClean="0"/>
              <a:t>recipes/</a:t>
            </a:r>
            <a:r>
              <a:rPr lang="en-US" dirty="0" err="1" smtClean="0"/>
              <a:t>default.rb</a:t>
            </a:r>
            <a:endParaRPr lang="en-US" dirty="0"/>
          </a:p>
        </p:txBody>
      </p:sp>
      <p:sp>
        <p:nvSpPr>
          <p:cNvPr id="7" name="Frame 6"/>
          <p:cNvSpPr/>
          <p:nvPr/>
        </p:nvSpPr>
        <p:spPr bwMode="auto">
          <a:xfrm>
            <a:off x="457200" y="1889125"/>
            <a:ext cx="3886199" cy="473076"/>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74918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fontScale="55000" lnSpcReduction="20000"/>
          </a:bodyPr>
          <a:lstStyle/>
          <a:p>
            <a:r>
              <a:rPr lang="en-US" sz="2400" dirty="0"/>
              <a:t>apache::default</a:t>
            </a:r>
          </a:p>
          <a:p>
            <a:r>
              <a:rPr lang="en-US" sz="2400" dirty="0"/>
              <a:t>  When all attributes are default, on an unspecified platform</a:t>
            </a:r>
          </a:p>
          <a:p>
            <a:r>
              <a:rPr lang="en-US" sz="2400" dirty="0"/>
              <a:t>    converges successfully</a:t>
            </a:r>
          </a:p>
          <a:p>
            <a:r>
              <a:rPr lang="en-US" sz="2400" dirty="0"/>
              <a:t>    installs apache (FAILED - 1)</a:t>
            </a:r>
          </a:p>
          <a:p>
            <a:endParaRPr lang="en-US" sz="2400" dirty="0"/>
          </a:p>
          <a:p>
            <a:r>
              <a:rPr lang="en-US" sz="2400" dirty="0"/>
              <a:t>Failures:</a:t>
            </a:r>
          </a:p>
          <a:p>
            <a:endParaRPr lang="en-US" sz="2400" dirty="0"/>
          </a:p>
          <a:p>
            <a:r>
              <a:rPr lang="en-US" sz="2400" dirty="0"/>
              <a:t>  1) apache::default When all attributes are default, on an unspecified platform installs apache</a:t>
            </a:r>
          </a:p>
          <a:p>
            <a:r>
              <a:rPr lang="en-US" sz="2400" dirty="0"/>
              <a:t>     Failure/Error: expect(</a:t>
            </a:r>
            <a:r>
              <a:rPr lang="en-US" sz="2400" dirty="0" err="1"/>
              <a:t>chef_run</a:t>
            </a:r>
            <a:r>
              <a:rPr lang="en-US" sz="2400" dirty="0"/>
              <a:t>).to </a:t>
            </a:r>
            <a:r>
              <a:rPr lang="en-US" sz="2400" dirty="0" err="1"/>
              <a:t>install_package</a:t>
            </a:r>
            <a:r>
              <a:rPr lang="en-US" sz="2400" dirty="0"/>
              <a:t> 'apache2'</a:t>
            </a:r>
          </a:p>
          <a:p>
            <a:r>
              <a:rPr lang="en-US" sz="2400" dirty="0"/>
              <a:t>       expected "package[apache2]" with action :install to be in Chef run. Other package resources:</a:t>
            </a:r>
          </a:p>
          <a:p>
            <a:endParaRPr lang="en-US" sz="2400" dirty="0"/>
          </a:p>
          <a:p>
            <a:r>
              <a:rPr lang="en-US" sz="2400" dirty="0"/>
              <a:t>         package[apache]</a:t>
            </a:r>
          </a:p>
          <a:p>
            <a:endParaRPr lang="en-US" sz="2400" dirty="0"/>
          </a:p>
          <a:p>
            <a:r>
              <a:rPr lang="en-US" sz="2400" dirty="0"/>
              <a:t>     # ./spec/unit/recipes/default_spec.rb:21:in `block (3 levels) in &lt;top (required)&gt;'</a:t>
            </a:r>
          </a:p>
          <a:p>
            <a:endParaRPr lang="en-US" sz="2400" dirty="0"/>
          </a:p>
          <a:p>
            <a:r>
              <a:rPr lang="en-US" sz="2400" dirty="0"/>
              <a:t>Finished in 0.44712 seconds (files took 2.57 seconds to load)</a:t>
            </a:r>
          </a:p>
          <a:p>
            <a:r>
              <a:rPr lang="en-US" sz="2400" dirty="0"/>
              <a:t>2 examples, 1 failure</a:t>
            </a:r>
          </a:p>
          <a:p>
            <a:endParaRPr lang="en-US" sz="2400" dirty="0"/>
          </a:p>
        </p:txBody>
      </p:sp>
      <p:sp>
        <p:nvSpPr>
          <p:cNvPr id="5" name="Title 4"/>
          <p:cNvSpPr>
            <a:spLocks noGrp="1"/>
          </p:cNvSpPr>
          <p:nvPr>
            <p:ph type="title"/>
          </p:nvPr>
        </p:nvSpPr>
        <p:spPr/>
        <p:txBody>
          <a:bodyPr/>
          <a:lstStyle/>
          <a:p>
            <a:r>
              <a:rPr lang="en-US" dirty="0" smtClean="0"/>
              <a:t>Run the </a:t>
            </a:r>
            <a:r>
              <a:rPr lang="en-US" dirty="0" err="1" smtClean="0"/>
              <a:t>ChefSpec</a:t>
            </a:r>
            <a:r>
              <a:rPr lang="en-US" dirty="0" smtClean="0"/>
              <a:t> tests</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a:t>chef exec </a:t>
            </a:r>
            <a:r>
              <a:rPr lang="en-US" dirty="0" err="1"/>
              <a:t>rspec</a:t>
            </a:r>
            <a:r>
              <a:rPr lang="en-US" dirty="0"/>
              <a:t> spec -</a:t>
            </a:r>
            <a:r>
              <a:rPr lang="en-US" dirty="0" err="1"/>
              <a:t>fd</a:t>
            </a:r>
            <a:r>
              <a:rPr lang="en-US" dirty="0"/>
              <a:t> -c</a:t>
            </a:r>
          </a:p>
        </p:txBody>
      </p:sp>
    </p:spTree>
    <p:extLst>
      <p:ext uri="{BB962C8B-B14F-4D97-AF65-F5344CB8AC3E}">
        <p14:creationId xmlns:p14="http://schemas.microsoft.com/office/powerpoint/2010/main" val="600399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Fix the cookbook</a:t>
            </a:r>
            <a:endParaRPr lang="en-US" dirty="0"/>
          </a:p>
        </p:txBody>
      </p:sp>
      <p:sp>
        <p:nvSpPr>
          <p:cNvPr id="5" name="Content Placeholder 4"/>
          <p:cNvSpPr>
            <a:spLocks noGrp="1"/>
          </p:cNvSpPr>
          <p:nvPr>
            <p:ph sz="quarter" idx="10"/>
          </p:nvPr>
        </p:nvSpPr>
        <p:spPr/>
        <p:txBody>
          <a:bodyPr>
            <a:normAutofit/>
          </a:bodyPr>
          <a:lstStyle/>
          <a:p>
            <a:r>
              <a:rPr lang="en-US" dirty="0">
                <a:solidFill>
                  <a:srgbClr val="000000"/>
                </a:solidFill>
              </a:rPr>
              <a:t>package </a:t>
            </a:r>
            <a:r>
              <a:rPr lang="en-US" dirty="0" smtClean="0">
                <a:solidFill>
                  <a:srgbClr val="4E9A06"/>
                </a:solidFill>
              </a:rPr>
              <a:t>"apache2"</a:t>
            </a:r>
            <a:endParaRPr lang="en-US" dirty="0">
              <a:solidFill>
                <a:srgbClr val="4E9A06"/>
              </a:solidFill>
            </a:endParaRPr>
          </a:p>
          <a:p>
            <a:endParaRPr lang="en-US" dirty="0"/>
          </a:p>
          <a:p>
            <a:r>
              <a:rPr lang="en-US" dirty="0">
                <a:solidFill>
                  <a:srgbClr val="000000"/>
                </a:solidFill>
              </a:rPr>
              <a:t>service </a:t>
            </a:r>
            <a:r>
              <a:rPr lang="en-US" dirty="0" smtClean="0">
                <a:solidFill>
                  <a:srgbClr val="4E9A06"/>
                </a:solidFill>
              </a:rPr>
              <a:t>"apache2" </a:t>
            </a:r>
            <a:r>
              <a:rPr lang="en-US" b="1" dirty="0">
                <a:solidFill>
                  <a:srgbClr val="204A87"/>
                </a:solidFill>
              </a:rPr>
              <a:t>do</a:t>
            </a:r>
          </a:p>
          <a:p>
            <a:r>
              <a:rPr lang="en-US" dirty="0"/>
              <a:t>  </a:t>
            </a:r>
            <a:r>
              <a:rPr lang="en-US" dirty="0">
                <a:solidFill>
                  <a:srgbClr val="000000"/>
                </a:solidFill>
              </a:rPr>
              <a:t>action </a:t>
            </a:r>
            <a:r>
              <a:rPr lang="en-US" dirty="0">
                <a:solidFill>
                  <a:srgbClr val="4E9A06"/>
                </a:solidFill>
              </a:rPr>
              <a:t>:start</a:t>
            </a:r>
          </a:p>
          <a:p>
            <a:r>
              <a:rPr lang="en-US" b="1" dirty="0">
                <a:solidFill>
                  <a:srgbClr val="204A87"/>
                </a:solidFill>
              </a:rPr>
              <a:t>end</a:t>
            </a:r>
          </a:p>
          <a:p>
            <a:endParaRPr lang="en-US" dirty="0"/>
          </a:p>
          <a:p>
            <a:endParaRPr lang="en-US" dirty="0"/>
          </a:p>
        </p:txBody>
      </p:sp>
      <p:sp>
        <p:nvSpPr>
          <p:cNvPr id="6" name="Text Placeholder 5"/>
          <p:cNvSpPr>
            <a:spLocks noGrp="1"/>
          </p:cNvSpPr>
          <p:nvPr>
            <p:ph type="body" sz="quarter" idx="11"/>
          </p:nvPr>
        </p:nvSpPr>
        <p:spPr/>
        <p:txBody>
          <a:bodyPr>
            <a:normAutofit lnSpcReduction="10000"/>
          </a:bodyPr>
          <a:lstStyle/>
          <a:p>
            <a:r>
              <a:rPr lang="en-US" dirty="0" smtClean="0"/>
              <a:t>recipes/</a:t>
            </a:r>
            <a:r>
              <a:rPr lang="en-US" dirty="0" err="1" smtClean="0"/>
              <a:t>default.rb</a:t>
            </a:r>
            <a:endParaRPr lang="en-US" dirty="0"/>
          </a:p>
        </p:txBody>
      </p:sp>
      <p:sp>
        <p:nvSpPr>
          <p:cNvPr id="7" name="Frame 6"/>
          <p:cNvSpPr/>
          <p:nvPr/>
        </p:nvSpPr>
        <p:spPr bwMode="auto">
          <a:xfrm>
            <a:off x="492124" y="1889124"/>
            <a:ext cx="3775075" cy="549275"/>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904503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a:bodyPr>
          <a:lstStyle/>
          <a:p>
            <a:r>
              <a:rPr lang="en-US" sz="2300" dirty="0"/>
              <a:t>apache::default</a:t>
            </a:r>
          </a:p>
          <a:p>
            <a:r>
              <a:rPr lang="en-US" sz="2300" dirty="0"/>
              <a:t>  When all attributes are default, on an unspecified platform</a:t>
            </a:r>
          </a:p>
          <a:p>
            <a:r>
              <a:rPr lang="en-US" sz="2300" dirty="0"/>
              <a:t>    converges successfully</a:t>
            </a:r>
          </a:p>
          <a:p>
            <a:r>
              <a:rPr lang="en-US" sz="2300" dirty="0"/>
              <a:t>    installs apache</a:t>
            </a:r>
          </a:p>
          <a:p>
            <a:endParaRPr lang="en-US" sz="2300" dirty="0"/>
          </a:p>
          <a:p>
            <a:r>
              <a:rPr lang="en-US" sz="2300" dirty="0"/>
              <a:t>Finished in 0.35496 seconds (files took 2.53 seconds to load)</a:t>
            </a:r>
          </a:p>
          <a:p>
            <a:r>
              <a:rPr lang="en-US" sz="2300" dirty="0"/>
              <a:t>2 examples, 0 failures</a:t>
            </a:r>
          </a:p>
        </p:txBody>
      </p:sp>
      <p:sp>
        <p:nvSpPr>
          <p:cNvPr id="5" name="Title 4"/>
          <p:cNvSpPr>
            <a:spLocks noGrp="1"/>
          </p:cNvSpPr>
          <p:nvPr>
            <p:ph type="title"/>
          </p:nvPr>
        </p:nvSpPr>
        <p:spPr/>
        <p:txBody>
          <a:bodyPr/>
          <a:lstStyle/>
          <a:p>
            <a:r>
              <a:rPr lang="en-US" dirty="0" smtClean="0"/>
              <a:t>Run the </a:t>
            </a:r>
            <a:r>
              <a:rPr lang="en-US" dirty="0" err="1" smtClean="0"/>
              <a:t>ChefSpec</a:t>
            </a:r>
            <a:r>
              <a:rPr lang="en-US" dirty="0" smtClean="0"/>
              <a:t> tests</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a:t>chef exec </a:t>
            </a:r>
            <a:r>
              <a:rPr lang="en-US" dirty="0" err="1"/>
              <a:t>rspec</a:t>
            </a:r>
            <a:r>
              <a:rPr lang="en-US" dirty="0"/>
              <a:t> spec -</a:t>
            </a:r>
            <a:r>
              <a:rPr lang="en-US" dirty="0" err="1"/>
              <a:t>fd</a:t>
            </a:r>
            <a:r>
              <a:rPr lang="en-US" dirty="0"/>
              <a:t> -c</a:t>
            </a:r>
          </a:p>
        </p:txBody>
      </p:sp>
    </p:spTree>
    <p:extLst>
      <p:ext uri="{BB962C8B-B14F-4D97-AF65-F5344CB8AC3E}">
        <p14:creationId xmlns:p14="http://schemas.microsoft.com/office/powerpoint/2010/main" val="4291426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Testing</a:t>
            </a:r>
            <a:endParaRPr lang="en-US" dirty="0"/>
          </a:p>
        </p:txBody>
      </p:sp>
      <p:sp>
        <p:nvSpPr>
          <p:cNvPr id="3" name="Text Placeholder 2"/>
          <p:cNvSpPr>
            <a:spLocks noGrp="1"/>
          </p:cNvSpPr>
          <p:nvPr>
            <p:ph type="body" sz="quarter" idx="10"/>
          </p:nvPr>
        </p:nvSpPr>
        <p:spPr/>
        <p:txBody>
          <a:bodyPr/>
          <a:lstStyle/>
          <a:p>
            <a:pPr>
              <a:buFont typeface="Wingdings" charset="2"/>
              <a:buChar char="ü"/>
            </a:pPr>
            <a:r>
              <a:rPr lang="en-US" dirty="0" smtClean="0"/>
              <a:t>  Did chef-client complete successfully?</a:t>
            </a:r>
          </a:p>
          <a:p>
            <a:pPr>
              <a:buFont typeface="Wingdings" charset="2"/>
              <a:buChar char="ü"/>
            </a:pPr>
            <a:r>
              <a:rPr lang="en-US" dirty="0" smtClean="0"/>
              <a:t>  Did the recipe put the node in the desired state?</a:t>
            </a:r>
          </a:p>
          <a:p>
            <a:pPr>
              <a:buFont typeface="Wingdings" charset="2"/>
              <a:buChar char="ü"/>
            </a:pPr>
            <a:r>
              <a:rPr lang="en-US" dirty="0" smtClean="0"/>
              <a:t>  Are the resources properly defined?</a:t>
            </a:r>
          </a:p>
          <a:p>
            <a:r>
              <a:rPr lang="en-US" dirty="0" smtClean="0"/>
              <a:t>Does the code following our style guide?</a:t>
            </a:r>
            <a:endParaRPr lang="en-US" dirty="0"/>
          </a:p>
        </p:txBody>
      </p:sp>
    </p:spTree>
    <p:extLst>
      <p:ext uri="{BB962C8B-B14F-4D97-AF65-F5344CB8AC3E}">
        <p14:creationId xmlns:p14="http://schemas.microsoft.com/office/powerpoint/2010/main" val="162263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Clean code</a:t>
            </a:r>
            <a:endParaRPr lang="en-US" dirty="0"/>
          </a:p>
        </p:txBody>
      </p:sp>
      <p:sp>
        <p:nvSpPr>
          <p:cNvPr id="5" name="Subtitle 4"/>
          <p:cNvSpPr>
            <a:spLocks noGrp="1"/>
          </p:cNvSpPr>
          <p:nvPr>
            <p:ph type="subTitle" idx="1"/>
          </p:nvPr>
        </p:nvSpPr>
        <p:spPr/>
        <p:txBody>
          <a:bodyPr/>
          <a:lstStyle/>
          <a:p>
            <a:r>
              <a:rPr lang="en-US" dirty="0" smtClean="0"/>
              <a:t>Follow best practices, avoid mistakes</a:t>
            </a:r>
            <a:endParaRPr lang="en-US" dirty="0"/>
          </a:p>
        </p:txBody>
      </p:sp>
    </p:spTree>
    <p:extLst>
      <p:ext uri="{BB962C8B-B14F-4D97-AF65-F5344CB8AC3E}">
        <p14:creationId xmlns:p14="http://schemas.microsoft.com/office/powerpoint/2010/main" val="2272724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Policy-based </a:t>
            </a:r>
            <a:endParaRPr lang="en-US" dirty="0"/>
          </a:p>
        </p:txBody>
      </p:sp>
      <p:sp>
        <p:nvSpPr>
          <p:cNvPr id="6" name="Text Placeholder 5"/>
          <p:cNvSpPr>
            <a:spLocks noGrp="1"/>
          </p:cNvSpPr>
          <p:nvPr>
            <p:ph type="body" sz="quarter" idx="10"/>
          </p:nvPr>
        </p:nvSpPr>
        <p:spPr/>
        <p:txBody>
          <a:bodyPr/>
          <a:lstStyle/>
          <a:p>
            <a:r>
              <a:rPr lang="en-US" dirty="0" smtClean="0"/>
              <a:t>You capture the policy for your infrastructure in code</a:t>
            </a:r>
          </a:p>
          <a:p>
            <a:r>
              <a:rPr lang="en-US" dirty="0" smtClean="0"/>
              <a:t>Chef ensures each node in your infrastructure complies with the policy</a:t>
            </a:r>
          </a:p>
        </p:txBody>
      </p:sp>
    </p:spTree>
    <p:extLst>
      <p:ext uri="{BB962C8B-B14F-4D97-AF65-F5344CB8AC3E}">
        <p14:creationId xmlns:p14="http://schemas.microsoft.com/office/powerpoint/2010/main" val="41692410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Foodcritic</a:t>
            </a:r>
            <a:endParaRPr lang="en-US" dirty="0"/>
          </a:p>
        </p:txBody>
      </p:sp>
      <p:sp>
        <p:nvSpPr>
          <p:cNvPr id="4" name="Text Placeholder 3"/>
          <p:cNvSpPr>
            <a:spLocks noGrp="1"/>
          </p:cNvSpPr>
          <p:nvPr>
            <p:ph type="body" sz="quarter" idx="10"/>
          </p:nvPr>
        </p:nvSpPr>
        <p:spPr/>
        <p:txBody>
          <a:bodyPr/>
          <a:lstStyle/>
          <a:p>
            <a:r>
              <a:rPr lang="en-US" dirty="0" smtClean="0"/>
              <a:t>Check cookbooks for common problems</a:t>
            </a:r>
          </a:p>
          <a:p>
            <a:r>
              <a:rPr lang="en-US" dirty="0" smtClean="0"/>
              <a:t>Style, correctness, deprecations, etc.</a:t>
            </a:r>
          </a:p>
          <a:p>
            <a:r>
              <a:rPr lang="en-US" dirty="0" smtClean="0"/>
              <a:t>Included with </a:t>
            </a:r>
            <a:r>
              <a:rPr lang="en-US" dirty="0" err="1" smtClean="0"/>
              <a:t>ChefDK</a:t>
            </a:r>
            <a:r>
              <a:rPr lang="en-US" dirty="0" smtClean="0"/>
              <a:t> </a:t>
            </a:r>
            <a:endParaRPr lang="en-US" dirty="0"/>
          </a:p>
        </p:txBody>
      </p:sp>
      <p:pic>
        <p:nvPicPr>
          <p:cNvPr id="7" name="Picture Placeholder 6"/>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t="-2647" b="-2647"/>
          <a:stretch>
            <a:fillRect/>
          </a:stretch>
        </p:blipFill>
        <p:spPr/>
      </p:pic>
      <p:sp>
        <p:nvSpPr>
          <p:cNvPr id="5" name="Content Placeholder 4"/>
          <p:cNvSpPr>
            <a:spLocks noGrp="1"/>
          </p:cNvSpPr>
          <p:nvPr>
            <p:ph sz="quarter" idx="12"/>
          </p:nvPr>
        </p:nvSpPr>
        <p:spPr/>
        <p:txBody>
          <a:bodyPr/>
          <a:lstStyle/>
          <a:p>
            <a:r>
              <a:rPr lang="en-US" dirty="0"/>
              <a:t>http://</a:t>
            </a:r>
            <a:r>
              <a:rPr lang="en-US" dirty="0" err="1"/>
              <a:t>www.foodcritic.io</a:t>
            </a:r>
            <a:r>
              <a:rPr lang="en-US" dirty="0"/>
              <a:t>/</a:t>
            </a:r>
          </a:p>
        </p:txBody>
      </p:sp>
    </p:spTree>
    <p:extLst>
      <p:ext uri="{BB962C8B-B14F-4D97-AF65-F5344CB8AC3E}">
        <p14:creationId xmlns:p14="http://schemas.microsoft.com/office/powerpoint/2010/main" val="4189329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Change our recipe</a:t>
            </a:r>
            <a:endParaRPr lang="en-US" dirty="0"/>
          </a:p>
        </p:txBody>
      </p:sp>
      <p:sp>
        <p:nvSpPr>
          <p:cNvPr id="5" name="Content Placeholder 4"/>
          <p:cNvSpPr>
            <a:spLocks noGrp="1"/>
          </p:cNvSpPr>
          <p:nvPr>
            <p:ph sz="quarter" idx="10"/>
          </p:nvPr>
        </p:nvSpPr>
        <p:spPr/>
        <p:txBody>
          <a:bodyPr>
            <a:normAutofit/>
          </a:bodyPr>
          <a:lstStyle/>
          <a:p>
            <a:r>
              <a:rPr lang="en-US" dirty="0" err="1">
                <a:solidFill>
                  <a:srgbClr val="000000"/>
                </a:solidFill>
              </a:rPr>
              <a:t>package_name</a:t>
            </a:r>
            <a:r>
              <a:rPr lang="en-US" dirty="0">
                <a:solidFill>
                  <a:srgbClr val="000000"/>
                </a:solidFill>
              </a:rPr>
              <a:t> </a:t>
            </a:r>
            <a:r>
              <a:rPr lang="en-US" b="1" dirty="0">
                <a:solidFill>
                  <a:srgbClr val="CE5C00"/>
                </a:solidFill>
              </a:rPr>
              <a:t>= </a:t>
            </a:r>
            <a:r>
              <a:rPr lang="en-US" b="1" dirty="0" smtClean="0">
                <a:solidFill>
                  <a:srgbClr val="4E9A06"/>
                </a:solidFill>
              </a:rPr>
              <a:t>"apache2"</a:t>
            </a:r>
            <a:endParaRPr lang="en-US" b="1" dirty="0">
              <a:solidFill>
                <a:srgbClr val="4E9A06"/>
              </a:solidFill>
            </a:endParaRPr>
          </a:p>
          <a:p>
            <a:endParaRPr lang="en-US" dirty="0"/>
          </a:p>
          <a:p>
            <a:r>
              <a:rPr lang="en-US" dirty="0">
                <a:solidFill>
                  <a:srgbClr val="000000"/>
                </a:solidFill>
              </a:rPr>
              <a:t>package </a:t>
            </a:r>
            <a:r>
              <a:rPr lang="en-US" dirty="0">
                <a:solidFill>
                  <a:srgbClr val="4E9A06"/>
                </a:solidFill>
              </a:rPr>
              <a:t>"#{</a:t>
            </a:r>
            <a:r>
              <a:rPr lang="en-US" dirty="0" err="1">
                <a:solidFill>
                  <a:srgbClr val="000000"/>
                </a:solidFill>
              </a:rPr>
              <a:t>package_name</a:t>
            </a:r>
            <a:r>
              <a:rPr lang="en-US" dirty="0" smtClean="0">
                <a:solidFill>
                  <a:srgbClr val="4E9A06"/>
                </a:solidFill>
              </a:rPr>
              <a:t>}"</a:t>
            </a:r>
            <a:endParaRPr lang="en-US" dirty="0">
              <a:solidFill>
                <a:srgbClr val="4E9A06"/>
              </a:solidFill>
            </a:endParaRPr>
          </a:p>
          <a:p>
            <a:endParaRPr lang="en-US" dirty="0"/>
          </a:p>
          <a:p>
            <a:r>
              <a:rPr lang="en-US" dirty="0">
                <a:solidFill>
                  <a:srgbClr val="000000"/>
                </a:solidFill>
              </a:rPr>
              <a:t>service </a:t>
            </a:r>
            <a:r>
              <a:rPr lang="en-US" dirty="0" smtClean="0">
                <a:solidFill>
                  <a:srgbClr val="4E9A06"/>
                </a:solidFill>
              </a:rPr>
              <a:t>"apache2" </a:t>
            </a:r>
            <a:r>
              <a:rPr lang="en-US" b="1" dirty="0">
                <a:solidFill>
                  <a:srgbClr val="204A87"/>
                </a:solidFill>
              </a:rPr>
              <a:t>do</a:t>
            </a:r>
          </a:p>
          <a:p>
            <a:r>
              <a:rPr lang="en-US" dirty="0"/>
              <a:t>  </a:t>
            </a:r>
            <a:r>
              <a:rPr lang="en-US" dirty="0">
                <a:solidFill>
                  <a:srgbClr val="000000"/>
                </a:solidFill>
              </a:rPr>
              <a:t>action </a:t>
            </a:r>
            <a:r>
              <a:rPr lang="en-US" dirty="0">
                <a:solidFill>
                  <a:srgbClr val="4E9A06"/>
                </a:solidFill>
              </a:rPr>
              <a:t>:start</a:t>
            </a:r>
          </a:p>
          <a:p>
            <a:r>
              <a:rPr lang="en-US" b="1" dirty="0" smtClean="0">
                <a:solidFill>
                  <a:srgbClr val="204A87"/>
                </a:solidFill>
              </a:rPr>
              <a:t>end</a:t>
            </a:r>
            <a:endParaRPr lang="en-US" b="1" dirty="0">
              <a:solidFill>
                <a:srgbClr val="204A87"/>
              </a:solidFill>
            </a:endParaRPr>
          </a:p>
          <a:p>
            <a:endParaRPr lang="en-US" dirty="0"/>
          </a:p>
        </p:txBody>
      </p:sp>
      <p:sp>
        <p:nvSpPr>
          <p:cNvPr id="6" name="Text Placeholder 5"/>
          <p:cNvSpPr>
            <a:spLocks noGrp="1"/>
          </p:cNvSpPr>
          <p:nvPr>
            <p:ph type="body" sz="quarter" idx="11"/>
          </p:nvPr>
        </p:nvSpPr>
        <p:spPr/>
        <p:txBody>
          <a:bodyPr>
            <a:normAutofit lnSpcReduction="10000"/>
          </a:bodyPr>
          <a:lstStyle/>
          <a:p>
            <a:r>
              <a:rPr lang="en-US" dirty="0" smtClean="0"/>
              <a:t>recipes/</a:t>
            </a:r>
            <a:r>
              <a:rPr lang="en-US" dirty="0" err="1" smtClean="0"/>
              <a:t>default.rb</a:t>
            </a:r>
            <a:endParaRPr lang="en-US" dirty="0"/>
          </a:p>
        </p:txBody>
      </p:sp>
      <p:sp>
        <p:nvSpPr>
          <p:cNvPr id="7" name="Frame 6"/>
          <p:cNvSpPr/>
          <p:nvPr/>
        </p:nvSpPr>
        <p:spPr bwMode="auto">
          <a:xfrm>
            <a:off x="190500" y="1666874"/>
            <a:ext cx="5762625" cy="2143125"/>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37806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lstStyle/>
          <a:p>
            <a:r>
              <a:rPr lang="en-US" dirty="0"/>
              <a:t>FC002: Avoid string interpolation where not required: ./recipes/default.rb</a:t>
            </a:r>
            <a:r>
              <a:rPr lang="en-US" dirty="0" smtClean="0"/>
              <a:t>:</a:t>
            </a:r>
            <a:r>
              <a:rPr lang="en-US" dirty="0"/>
              <a:t>8</a:t>
            </a:r>
          </a:p>
        </p:txBody>
      </p:sp>
      <p:sp>
        <p:nvSpPr>
          <p:cNvPr id="2" name="Title 1"/>
          <p:cNvSpPr>
            <a:spLocks noGrp="1"/>
          </p:cNvSpPr>
          <p:nvPr>
            <p:ph type="title"/>
          </p:nvPr>
        </p:nvSpPr>
        <p:spPr/>
        <p:txBody>
          <a:bodyPr/>
          <a:lstStyle/>
          <a:p>
            <a:r>
              <a:rPr lang="en-US" dirty="0" smtClean="0"/>
              <a:t>Run </a:t>
            </a:r>
            <a:r>
              <a:rPr lang="en-US" dirty="0" err="1" smtClean="0"/>
              <a:t>Foodcritic</a:t>
            </a:r>
            <a:r>
              <a:rPr lang="en-US" dirty="0" smtClean="0"/>
              <a:t>  (cd .. to apache directory)</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err="1" smtClean="0"/>
              <a:t>foodcritic</a:t>
            </a:r>
            <a:r>
              <a:rPr lang="en-US" dirty="0" smtClean="0"/>
              <a:t> .</a:t>
            </a:r>
            <a:endParaRPr lang="en-US" dirty="0"/>
          </a:p>
        </p:txBody>
      </p:sp>
    </p:spTree>
    <p:extLst>
      <p:ext uri="{BB962C8B-B14F-4D97-AF65-F5344CB8AC3E}">
        <p14:creationId xmlns:p14="http://schemas.microsoft.com/office/powerpoint/2010/main" val="3683815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Testing</a:t>
            </a:r>
            <a:endParaRPr lang="en-US" dirty="0"/>
          </a:p>
        </p:txBody>
      </p:sp>
      <p:sp>
        <p:nvSpPr>
          <p:cNvPr id="3" name="Text Placeholder 2"/>
          <p:cNvSpPr>
            <a:spLocks noGrp="1"/>
          </p:cNvSpPr>
          <p:nvPr>
            <p:ph type="body" sz="quarter" idx="10"/>
          </p:nvPr>
        </p:nvSpPr>
        <p:spPr/>
        <p:txBody>
          <a:bodyPr/>
          <a:lstStyle/>
          <a:p>
            <a:pPr>
              <a:buFont typeface="Wingdings" charset="2"/>
              <a:buChar char="ü"/>
            </a:pPr>
            <a:r>
              <a:rPr lang="en-US" dirty="0" smtClean="0"/>
              <a:t>  Did chef-client complete successfully?</a:t>
            </a:r>
          </a:p>
          <a:p>
            <a:pPr>
              <a:buFont typeface="Wingdings" charset="2"/>
              <a:buChar char="ü"/>
            </a:pPr>
            <a:r>
              <a:rPr lang="en-US" dirty="0" smtClean="0"/>
              <a:t>  Did the recipe put the node in the desired state?</a:t>
            </a:r>
          </a:p>
          <a:p>
            <a:pPr>
              <a:buFont typeface="Wingdings" charset="2"/>
              <a:buChar char="ü"/>
            </a:pPr>
            <a:r>
              <a:rPr lang="en-US" dirty="0" smtClean="0"/>
              <a:t>  Are the resources properly defined?</a:t>
            </a:r>
          </a:p>
          <a:p>
            <a:pPr>
              <a:buFont typeface="Wingdings" charset="2"/>
              <a:buChar char="ü"/>
            </a:pPr>
            <a:r>
              <a:rPr lang="en-US" dirty="0" smtClean="0"/>
              <a:t>  Does the code following our style guide?</a:t>
            </a:r>
            <a:endParaRPr lang="en-US" dirty="0"/>
          </a:p>
        </p:txBody>
      </p:sp>
    </p:spTree>
    <p:extLst>
      <p:ext uri="{BB962C8B-B14F-4D97-AF65-F5344CB8AC3E}">
        <p14:creationId xmlns:p14="http://schemas.microsoft.com/office/powerpoint/2010/main" val="4177294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Wrap Up</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33145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Course Objectives</a:t>
            </a:r>
            <a:endParaRPr lang="en-US" dirty="0"/>
          </a:p>
        </p:txBody>
      </p:sp>
      <p:sp>
        <p:nvSpPr>
          <p:cNvPr id="5" name="Text Placeholder 4"/>
          <p:cNvSpPr>
            <a:spLocks noGrp="1"/>
          </p:cNvSpPr>
          <p:nvPr>
            <p:ph type="body" sz="quarter" idx="10"/>
          </p:nvPr>
        </p:nvSpPr>
        <p:spPr/>
        <p:txBody>
          <a:bodyPr/>
          <a:lstStyle/>
          <a:p>
            <a:r>
              <a:rPr lang="en-US" dirty="0" smtClean="0"/>
              <a:t>After completing this course you will be able to:</a:t>
            </a:r>
          </a:p>
          <a:p>
            <a:pPr lvl="1"/>
            <a:r>
              <a:rPr lang="en-US" dirty="0" smtClean="0"/>
              <a:t>Automate common infrastructure tasks with Chef</a:t>
            </a:r>
          </a:p>
          <a:p>
            <a:pPr lvl="1"/>
            <a:r>
              <a:rPr lang="en-US" dirty="0" smtClean="0"/>
              <a:t>Describe Chef’s various tools</a:t>
            </a:r>
          </a:p>
          <a:p>
            <a:pPr lvl="1"/>
            <a:r>
              <a:rPr lang="en-US" dirty="0" smtClean="0"/>
              <a:t>Apply Chef’s primitives to solve your problems</a:t>
            </a:r>
          </a:p>
          <a:p>
            <a:pPr lvl="1"/>
            <a:r>
              <a:rPr lang="en-US" dirty="0" smtClean="0"/>
              <a:t>Verify your automation code BEFORE it runs in production</a:t>
            </a:r>
            <a:endParaRPr lang="en-US" dirty="0"/>
          </a:p>
        </p:txBody>
      </p:sp>
    </p:spTree>
    <p:extLst>
      <p:ext uri="{BB962C8B-B14F-4D97-AF65-F5344CB8AC3E}">
        <p14:creationId xmlns:p14="http://schemas.microsoft.com/office/powerpoint/2010/main" val="1335810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Tool Survey</a:t>
            </a:r>
            <a:endParaRPr lang="en-US" dirty="0"/>
          </a:p>
        </p:txBody>
      </p:sp>
      <p:sp>
        <p:nvSpPr>
          <p:cNvPr id="5" name="Text Placeholder 4"/>
          <p:cNvSpPr>
            <a:spLocks noGrp="1"/>
          </p:cNvSpPr>
          <p:nvPr>
            <p:ph type="body" sz="quarter" idx="10"/>
          </p:nvPr>
        </p:nvSpPr>
        <p:spPr/>
        <p:txBody>
          <a:bodyPr/>
          <a:lstStyle/>
          <a:p>
            <a:r>
              <a:rPr lang="en-US" dirty="0" smtClean="0"/>
              <a:t>chef-apply</a:t>
            </a:r>
          </a:p>
          <a:p>
            <a:r>
              <a:rPr lang="en-US" dirty="0"/>
              <a:t>chef</a:t>
            </a:r>
          </a:p>
          <a:p>
            <a:r>
              <a:rPr lang="en-US" dirty="0" smtClean="0"/>
              <a:t>chef-client in local mode</a:t>
            </a:r>
          </a:p>
          <a:p>
            <a:r>
              <a:rPr lang="en-US" dirty="0" err="1" smtClean="0"/>
              <a:t>ohai</a:t>
            </a:r>
            <a:endParaRPr lang="en-US" dirty="0" smtClean="0"/>
          </a:p>
        </p:txBody>
      </p:sp>
      <p:sp>
        <p:nvSpPr>
          <p:cNvPr id="6" name="Text Placeholder 5"/>
          <p:cNvSpPr>
            <a:spLocks noGrp="1"/>
          </p:cNvSpPr>
          <p:nvPr>
            <p:ph type="body" sz="quarter" idx="11"/>
          </p:nvPr>
        </p:nvSpPr>
        <p:spPr/>
        <p:txBody>
          <a:bodyPr/>
          <a:lstStyle/>
          <a:p>
            <a:r>
              <a:rPr lang="en-US" dirty="0"/>
              <a:t>Test Kitchen</a:t>
            </a:r>
          </a:p>
          <a:p>
            <a:r>
              <a:rPr lang="en-US" dirty="0" err="1"/>
              <a:t>Docker</a:t>
            </a:r>
            <a:endParaRPr lang="en-US" dirty="0"/>
          </a:p>
          <a:p>
            <a:r>
              <a:rPr lang="en-US" dirty="0" err="1"/>
              <a:t>Serverspec</a:t>
            </a:r>
            <a:endParaRPr lang="en-US" dirty="0"/>
          </a:p>
          <a:p>
            <a:r>
              <a:rPr lang="en-US" dirty="0" err="1"/>
              <a:t>ChefSpec</a:t>
            </a:r>
            <a:endParaRPr lang="en-US" dirty="0"/>
          </a:p>
          <a:p>
            <a:r>
              <a:rPr lang="en-US" dirty="0" err="1"/>
              <a:t>Foodcritic</a:t>
            </a:r>
            <a:endParaRPr lang="en-US" dirty="0"/>
          </a:p>
          <a:p>
            <a:pPr marL="0" indent="0">
              <a:buNone/>
            </a:pPr>
            <a:endParaRPr lang="en-US" dirty="0"/>
          </a:p>
        </p:txBody>
      </p:sp>
    </p:spTree>
    <p:extLst>
      <p:ext uri="{BB962C8B-B14F-4D97-AF65-F5344CB8AC3E}">
        <p14:creationId xmlns:p14="http://schemas.microsoft.com/office/powerpoint/2010/main" val="2107082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Vocabulary</a:t>
            </a:r>
            <a:endParaRPr lang="en-US" dirty="0"/>
          </a:p>
        </p:txBody>
      </p:sp>
      <p:sp>
        <p:nvSpPr>
          <p:cNvPr id="3" name="Text Placeholder 2"/>
          <p:cNvSpPr>
            <a:spLocks noGrp="1"/>
          </p:cNvSpPr>
          <p:nvPr>
            <p:ph type="body" sz="quarter" idx="10"/>
          </p:nvPr>
        </p:nvSpPr>
        <p:spPr/>
        <p:txBody>
          <a:bodyPr/>
          <a:lstStyle/>
          <a:p>
            <a:r>
              <a:rPr lang="en-US" dirty="0" smtClean="0"/>
              <a:t>Resources</a:t>
            </a:r>
          </a:p>
          <a:p>
            <a:r>
              <a:rPr lang="en-US" dirty="0" smtClean="0"/>
              <a:t>Recipes</a:t>
            </a:r>
          </a:p>
          <a:p>
            <a:r>
              <a:rPr lang="en-US" dirty="0" smtClean="0"/>
              <a:t>Cookbooks</a:t>
            </a:r>
          </a:p>
          <a:p>
            <a:r>
              <a:rPr lang="en-US" dirty="0" smtClean="0"/>
              <a:t>Run List</a:t>
            </a:r>
          </a:p>
          <a:p>
            <a:r>
              <a:rPr lang="en-US" dirty="0" smtClean="0"/>
              <a:t>Node</a:t>
            </a:r>
          </a:p>
          <a:p>
            <a:r>
              <a:rPr lang="en-US" dirty="0" smtClean="0"/>
              <a:t>Node Object</a:t>
            </a:r>
            <a:endParaRPr lang="en-US" dirty="0"/>
          </a:p>
        </p:txBody>
      </p:sp>
    </p:spTree>
    <p:extLst>
      <p:ext uri="{BB962C8B-B14F-4D97-AF65-F5344CB8AC3E}">
        <p14:creationId xmlns:p14="http://schemas.microsoft.com/office/powerpoint/2010/main" val="115702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Text Placeholder 2"/>
          <p:cNvSpPr>
            <a:spLocks noGrp="1"/>
          </p:cNvSpPr>
          <p:nvPr>
            <p:ph type="body" sz="quarter" idx="10"/>
          </p:nvPr>
        </p:nvSpPr>
        <p:spPr/>
        <p:txBody>
          <a:bodyPr/>
          <a:lstStyle/>
          <a:p>
            <a:r>
              <a:rPr lang="en-US" dirty="0" smtClean="0"/>
              <a:t>Package</a:t>
            </a:r>
          </a:p>
          <a:p>
            <a:r>
              <a:rPr lang="en-US" dirty="0" smtClean="0"/>
              <a:t>Service</a:t>
            </a:r>
          </a:p>
          <a:p>
            <a:r>
              <a:rPr lang="en-US" dirty="0" smtClean="0"/>
              <a:t>File</a:t>
            </a:r>
          </a:p>
          <a:p>
            <a:r>
              <a:rPr lang="en-US" dirty="0" smtClean="0"/>
              <a:t>Template</a:t>
            </a:r>
            <a:endParaRPr lang="en-US" dirty="0"/>
          </a:p>
        </p:txBody>
      </p:sp>
    </p:spTree>
    <p:extLst>
      <p:ext uri="{BB962C8B-B14F-4D97-AF65-F5344CB8AC3E}">
        <p14:creationId xmlns:p14="http://schemas.microsoft.com/office/powerpoint/2010/main" val="2509104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wait…</a:t>
            </a:r>
            <a:endParaRPr lang="en-US" dirty="0"/>
          </a:p>
        </p:txBody>
      </p:sp>
      <p:sp>
        <p:nvSpPr>
          <p:cNvPr id="3" name="Text Placeholder 2"/>
          <p:cNvSpPr>
            <a:spLocks noGrp="1"/>
          </p:cNvSpPr>
          <p:nvPr>
            <p:ph type="body" sz="quarter" idx="10"/>
          </p:nvPr>
        </p:nvSpPr>
        <p:spPr/>
        <p:txBody>
          <a:bodyPr/>
          <a:lstStyle/>
          <a:p>
            <a:r>
              <a:rPr lang="en-US" dirty="0" smtClean="0"/>
              <a:t>…there’s more, so much more!</a:t>
            </a:r>
          </a:p>
          <a:p>
            <a:endParaRPr lang="en-US" dirty="0"/>
          </a:p>
          <a:p>
            <a:r>
              <a:rPr lang="en-US" dirty="0" smtClean="0"/>
              <a:t>How much time do we have left?  I could go on for days!</a:t>
            </a:r>
            <a:endParaRPr lang="en-US" dirty="0"/>
          </a:p>
        </p:txBody>
      </p:sp>
    </p:spTree>
    <p:extLst>
      <p:ext uri="{BB962C8B-B14F-4D97-AF65-F5344CB8AC3E}">
        <p14:creationId xmlns:p14="http://schemas.microsoft.com/office/powerpoint/2010/main" val="2437627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Policy-based</a:t>
            </a:r>
            <a:endParaRPr lang="en-US" dirty="0"/>
          </a:p>
        </p:txBody>
      </p:sp>
      <p:sp>
        <p:nvSpPr>
          <p:cNvPr id="3" name="Text Placeholder 2"/>
          <p:cNvSpPr>
            <a:spLocks noGrp="1"/>
          </p:cNvSpPr>
          <p:nvPr>
            <p:ph type="body" sz="quarter" idx="10"/>
          </p:nvPr>
        </p:nvSpPr>
        <p:spPr/>
        <p:txBody>
          <a:bodyPr/>
          <a:lstStyle/>
          <a:p>
            <a:r>
              <a:rPr lang="en-US" dirty="0" smtClean="0"/>
              <a:t>Chef provides a domain-specific language (DSL) that allows you to specify policy for your infrastructure</a:t>
            </a:r>
          </a:p>
          <a:p>
            <a:r>
              <a:rPr lang="en-US" dirty="0" smtClean="0"/>
              <a:t>Policy describes the desired state</a:t>
            </a:r>
          </a:p>
          <a:p>
            <a:r>
              <a:rPr lang="en-US" dirty="0" smtClean="0"/>
              <a:t>Policies </a:t>
            </a:r>
            <a:r>
              <a:rPr lang="en-US" dirty="0"/>
              <a:t>can be statically or dynamically defined</a:t>
            </a:r>
          </a:p>
          <a:p>
            <a:endParaRPr lang="en-US" dirty="0"/>
          </a:p>
        </p:txBody>
      </p:sp>
    </p:spTree>
    <p:extLst>
      <p:ext uri="{BB962C8B-B14F-4D97-AF65-F5344CB8AC3E}">
        <p14:creationId xmlns:p14="http://schemas.microsoft.com/office/powerpoint/2010/main" val="42489025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Further Resources</a:t>
            </a:r>
            <a:endParaRPr lang="en-US" dirty="0"/>
          </a:p>
        </p:txBody>
      </p:sp>
      <p:sp>
        <p:nvSpPr>
          <p:cNvPr id="3" name="Text Placeholder 2"/>
          <p:cNvSpPr>
            <a:spLocks noGrp="1"/>
          </p:cNvSpPr>
          <p:nvPr>
            <p:ph type="body" sz="quarter" idx="10"/>
          </p:nvPr>
        </p:nvSpPr>
        <p:spPr/>
        <p:txBody>
          <a:bodyPr/>
          <a:lstStyle/>
          <a:p>
            <a:r>
              <a:rPr lang="en-US" dirty="0" err="1" smtClean="0"/>
              <a:t>learnchef.com</a:t>
            </a:r>
            <a:endParaRPr lang="en-US" dirty="0" smtClean="0"/>
          </a:p>
          <a:p>
            <a:pPr lvl="1"/>
            <a:r>
              <a:rPr lang="en-US" dirty="0" smtClean="0"/>
              <a:t>Guided tutorials</a:t>
            </a:r>
          </a:p>
          <a:p>
            <a:pPr lvl="1"/>
            <a:r>
              <a:rPr lang="en-US" dirty="0" smtClean="0"/>
              <a:t>Chef Fundamental Series</a:t>
            </a:r>
          </a:p>
          <a:p>
            <a:r>
              <a:rPr lang="en-US" dirty="0" smtClean="0"/>
              <a:t>Upcoming Training</a:t>
            </a:r>
          </a:p>
          <a:p>
            <a:pPr lvl="1"/>
            <a:r>
              <a:rPr lang="en-US" dirty="0" err="1" smtClean="0"/>
              <a:t>chef.io</a:t>
            </a:r>
            <a:r>
              <a:rPr lang="en-US" dirty="0" smtClean="0"/>
              <a:t>/</a:t>
            </a:r>
            <a:r>
              <a:rPr lang="en-US" dirty="0"/>
              <a:t>blog/events/category/training-events</a:t>
            </a:r>
            <a:r>
              <a:rPr lang="en-US" dirty="0" smtClean="0"/>
              <a:t>/</a:t>
            </a:r>
          </a:p>
        </p:txBody>
      </p:sp>
    </p:spTree>
    <p:extLst>
      <p:ext uri="{BB962C8B-B14F-4D97-AF65-F5344CB8AC3E}">
        <p14:creationId xmlns:p14="http://schemas.microsoft.com/office/powerpoint/2010/main" val="3179756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Food Fight Show</a:t>
            </a:r>
            <a:endParaRPr lang="en-US" dirty="0"/>
          </a:p>
        </p:txBody>
      </p:sp>
      <p:sp>
        <p:nvSpPr>
          <p:cNvPr id="5" name="Text Placeholder 4"/>
          <p:cNvSpPr>
            <a:spLocks noGrp="1"/>
          </p:cNvSpPr>
          <p:nvPr>
            <p:ph type="body" sz="quarter" idx="10"/>
          </p:nvPr>
        </p:nvSpPr>
        <p:spPr>
          <a:xfrm>
            <a:off x="457200" y="1143000"/>
            <a:ext cx="5940425" cy="5257800"/>
          </a:xfrm>
        </p:spPr>
        <p:txBody>
          <a:bodyPr/>
          <a:lstStyle/>
          <a:p>
            <a:r>
              <a:rPr lang="en-US" dirty="0" err="1" smtClean="0"/>
              <a:t>foodfightshow.org</a:t>
            </a:r>
            <a:endParaRPr lang="en-US" dirty="0" smtClean="0"/>
          </a:p>
          <a:p>
            <a:r>
              <a:rPr lang="en-US" dirty="0" smtClean="0"/>
              <a:t>Podcast where </a:t>
            </a:r>
            <a:r>
              <a:rPr lang="en-US" dirty="0" err="1" smtClean="0"/>
              <a:t>DevOps</a:t>
            </a:r>
            <a:r>
              <a:rPr lang="en-US" dirty="0" smtClean="0"/>
              <a:t> Chefs Do Battle</a:t>
            </a:r>
          </a:p>
          <a:p>
            <a:r>
              <a:rPr lang="en-US" dirty="0" smtClean="0"/>
              <a:t>Best practices for working with Chef</a:t>
            </a:r>
          </a:p>
          <a:p>
            <a:endParaRPr lang="en-US" dirty="0"/>
          </a:p>
        </p:txBody>
      </p:sp>
      <p:pic>
        <p:nvPicPr>
          <p:cNvPr id="8" name="Picture Placeholder 7"/>
          <p:cNvPicPr>
            <a:picLocks noGrp="1" noChangeAspect="1"/>
          </p:cNvPicPr>
          <p:nvPr>
            <p:ph type="pic" sz="quarter" idx="13"/>
          </p:nvPr>
        </p:nvPicPr>
        <p:blipFill>
          <a:blip r:embed="rId2" cstate="print">
            <a:extLst>
              <a:ext uri="{28A0092B-C50C-407E-A947-70E740481C1C}">
                <a14:useLocalDpi xmlns:a14="http://schemas.microsoft.com/office/drawing/2010/main"/>
              </a:ext>
            </a:extLst>
          </a:blip>
          <a:srcRect t="-43113" b="-43113"/>
          <a:stretch>
            <a:fillRect/>
          </a:stretch>
        </p:blipFill>
        <p:spPr/>
      </p:pic>
      <p:sp>
        <p:nvSpPr>
          <p:cNvPr id="6" name="Content Placeholder 5"/>
          <p:cNvSpPr>
            <a:spLocks noGrp="1"/>
          </p:cNvSpPr>
          <p:nvPr>
            <p:ph sz="quarter" idx="12"/>
          </p:nvPr>
        </p:nvSpPr>
        <p:spPr/>
        <p:txBody>
          <a:bodyPr/>
          <a:lstStyle/>
          <a:p>
            <a:endParaRPr lang="en-US"/>
          </a:p>
        </p:txBody>
      </p:sp>
    </p:spTree>
    <p:extLst>
      <p:ext uri="{BB962C8B-B14F-4D97-AF65-F5344CB8AC3E}">
        <p14:creationId xmlns:p14="http://schemas.microsoft.com/office/powerpoint/2010/main" val="4031330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hef_Summits_2015___Chef.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2832" y="829547"/>
            <a:ext cx="8318500" cy="5492750"/>
          </a:xfrm>
          <a:prstGeom prst="rect">
            <a:avLst/>
          </a:prstGeom>
        </p:spPr>
      </p:pic>
    </p:spTree>
    <p:extLst>
      <p:ext uri="{BB962C8B-B14F-4D97-AF65-F5344CB8AC3E}">
        <p14:creationId xmlns:p14="http://schemas.microsoft.com/office/powerpoint/2010/main" val="2254810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8002" y="457202"/>
            <a:ext cx="11176000" cy="1102011"/>
          </a:xfrm>
        </p:spPr>
        <p:txBody>
          <a:bodyPr>
            <a:normAutofit fontScale="90000"/>
          </a:bodyPr>
          <a:lstStyle/>
          <a:p>
            <a:r>
              <a:rPr lang="en-US" dirty="0" smtClean="0"/>
              <a:t>Chef Community Summit – Seattle &amp; London</a:t>
            </a:r>
            <a:br>
              <a:rPr lang="en-US" dirty="0" smtClean="0"/>
            </a:br>
            <a:r>
              <a:rPr lang="en-US" sz="2200" dirty="0">
                <a:solidFill>
                  <a:srgbClr val="EC7509"/>
                </a:solidFill>
              </a:rPr>
              <a:t>Seattle – </a:t>
            </a:r>
            <a:r>
              <a:rPr lang="en-US" sz="2200" dirty="0">
                <a:solidFill>
                  <a:schemeClr val="bg2"/>
                </a:solidFill>
              </a:rPr>
              <a:t>October 14 &amp; 15</a:t>
            </a:r>
            <a:r>
              <a:rPr lang="en-US" sz="2200" baseline="30000" dirty="0">
                <a:solidFill>
                  <a:schemeClr val="bg2"/>
                </a:solidFill>
              </a:rPr>
              <a:t/>
            </a:r>
            <a:br>
              <a:rPr lang="en-US" sz="2200" baseline="30000" dirty="0">
                <a:solidFill>
                  <a:schemeClr val="bg2"/>
                </a:solidFill>
              </a:rPr>
            </a:br>
            <a:r>
              <a:rPr lang="en-US" sz="2200" dirty="0">
                <a:solidFill>
                  <a:srgbClr val="EC7509"/>
                </a:solidFill>
              </a:rPr>
              <a:t>London – </a:t>
            </a:r>
            <a:r>
              <a:rPr lang="en-US" sz="2200" dirty="0">
                <a:solidFill>
                  <a:schemeClr val="bg2"/>
                </a:solidFill>
              </a:rPr>
              <a:t>November 3 &amp; 4</a:t>
            </a:r>
          </a:p>
        </p:txBody>
      </p:sp>
      <p:sp>
        <p:nvSpPr>
          <p:cNvPr id="3" name="Text Placeholder 2"/>
          <p:cNvSpPr>
            <a:spLocks noGrp="1"/>
          </p:cNvSpPr>
          <p:nvPr>
            <p:ph type="body" sz="quarter" idx="4294967295"/>
          </p:nvPr>
        </p:nvSpPr>
        <p:spPr>
          <a:xfrm>
            <a:off x="508000" y="1635877"/>
            <a:ext cx="11173968" cy="4519918"/>
          </a:xfrm>
          <a:prstGeom prst="rect">
            <a:avLst/>
          </a:prstGeom>
        </p:spPr>
        <p:txBody>
          <a:bodyPr>
            <a:normAutofit fontScale="62500" lnSpcReduction="20000"/>
          </a:bodyPr>
          <a:lstStyle/>
          <a:p>
            <a:pPr marL="0" indent="0">
              <a:buNone/>
            </a:pPr>
            <a:r>
              <a:rPr lang="en-US" dirty="0"/>
              <a:t>Why your participation matters </a:t>
            </a:r>
            <a:endParaRPr lang="en-US" dirty="0" smtClean="0"/>
          </a:p>
          <a:p>
            <a:pPr marL="451086" lvl="1" indent="-219447"/>
            <a:r>
              <a:rPr lang="en-US" dirty="0" smtClean="0"/>
              <a:t>Influence the path of the Chef roadmap</a:t>
            </a:r>
          </a:p>
          <a:p>
            <a:pPr lvl="1"/>
            <a:r>
              <a:rPr lang="en-US" dirty="0" smtClean="0"/>
              <a:t>Contribute to the formation of best practices and the avenues to best share them</a:t>
            </a:r>
          </a:p>
          <a:p>
            <a:pPr lvl="1"/>
            <a:r>
              <a:rPr lang="en-US" dirty="0" smtClean="0"/>
              <a:t>Share your experiences transforming your business</a:t>
            </a:r>
          </a:p>
          <a:p>
            <a:pPr lvl="1"/>
            <a:r>
              <a:rPr lang="en-US" dirty="0" smtClean="0"/>
              <a:t>Demonstrate your </a:t>
            </a:r>
            <a:r>
              <a:rPr lang="en-US" dirty="0" err="1" smtClean="0"/>
              <a:t>DevOps</a:t>
            </a:r>
            <a:r>
              <a:rPr lang="en-US" dirty="0" smtClean="0"/>
              <a:t> Kung Fu</a:t>
            </a:r>
          </a:p>
          <a:p>
            <a:pPr marL="0" indent="0">
              <a:spcBef>
                <a:spcPts val="2200"/>
              </a:spcBef>
              <a:buNone/>
            </a:pPr>
            <a:r>
              <a:rPr lang="en-US" dirty="0" smtClean="0"/>
              <a:t>Network </a:t>
            </a:r>
            <a:r>
              <a:rPr lang="en-US" dirty="0"/>
              <a:t>with awesome engineers in the Community</a:t>
            </a:r>
          </a:p>
          <a:p>
            <a:pPr lvl="1"/>
            <a:r>
              <a:rPr lang="en-US" dirty="0"/>
              <a:t>Engage with a community of people actively using Chef to automate their </a:t>
            </a:r>
            <a:r>
              <a:rPr lang="en-US" dirty="0" smtClean="0"/>
              <a:t>workflow</a:t>
            </a:r>
          </a:p>
          <a:p>
            <a:pPr lvl="1"/>
            <a:r>
              <a:rPr lang="en-US" dirty="0" smtClean="0"/>
              <a:t>Discuss “what keeps you up at night” with a passionate engaged audience</a:t>
            </a:r>
          </a:p>
          <a:p>
            <a:pPr lvl="1"/>
            <a:r>
              <a:rPr lang="en-US" dirty="0" smtClean="0"/>
              <a:t>Meet with CHEF engineers IRL</a:t>
            </a:r>
          </a:p>
          <a:p>
            <a:pPr lvl="1"/>
            <a:endParaRPr lang="en-US" dirty="0"/>
          </a:p>
          <a:p>
            <a:pPr marL="0" indent="0">
              <a:buNone/>
            </a:pPr>
            <a:r>
              <a:rPr lang="en-US" sz="3300" dirty="0"/>
              <a:t>http://</a:t>
            </a:r>
            <a:r>
              <a:rPr lang="en-US" sz="3300" dirty="0" err="1"/>
              <a:t>chef.io</a:t>
            </a:r>
            <a:r>
              <a:rPr lang="en-US" sz="3300" dirty="0"/>
              <a:t>/summit</a:t>
            </a:r>
          </a:p>
        </p:txBody>
      </p:sp>
      <p:pic>
        <p:nvPicPr>
          <p:cNvPr id="4" name="Picture 3" descr="Summit_15_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83895" y="4995824"/>
            <a:ext cx="4733762" cy="1721068"/>
          </a:xfrm>
          <a:prstGeom prst="rect">
            <a:avLst/>
          </a:prstGeom>
        </p:spPr>
      </p:pic>
    </p:spTree>
    <p:extLst>
      <p:ext uri="{BB962C8B-B14F-4D97-AF65-F5344CB8AC3E}">
        <p14:creationId xmlns:p14="http://schemas.microsoft.com/office/powerpoint/2010/main" val="364427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Nathen Harvey</a:t>
            </a:r>
            <a:endParaRPr lang="en-US" dirty="0"/>
          </a:p>
        </p:txBody>
      </p:sp>
      <p:sp>
        <p:nvSpPr>
          <p:cNvPr id="5" name="Text Placeholder 4"/>
          <p:cNvSpPr>
            <a:spLocks noGrp="1"/>
          </p:cNvSpPr>
          <p:nvPr>
            <p:ph type="body" sz="quarter" idx="10"/>
          </p:nvPr>
        </p:nvSpPr>
        <p:spPr/>
        <p:txBody>
          <a:bodyPr/>
          <a:lstStyle/>
          <a:p>
            <a:r>
              <a:rPr lang="en-US" dirty="0"/>
              <a:t>@</a:t>
            </a:r>
            <a:r>
              <a:rPr lang="en-US" dirty="0" err="1" smtClean="0"/>
              <a:t>nathenharvey</a:t>
            </a:r>
            <a:endParaRPr lang="en-US" dirty="0" smtClean="0"/>
          </a:p>
          <a:p>
            <a:r>
              <a:rPr lang="en-US" dirty="0" smtClean="0">
                <a:hlinkClick r:id="rId2"/>
              </a:rPr>
              <a:t>nharvey</a:t>
            </a:r>
            <a:r>
              <a:rPr lang="en-US" dirty="0">
                <a:hlinkClick r:id="rId2"/>
              </a:rPr>
              <a:t>@</a:t>
            </a:r>
            <a:r>
              <a:rPr lang="en-US" dirty="0" smtClean="0">
                <a:hlinkClick r:id="rId2"/>
              </a:rPr>
              <a:t>chef.io</a:t>
            </a:r>
            <a:endParaRPr lang="en-US" dirty="0"/>
          </a:p>
          <a:p>
            <a:r>
              <a:rPr lang="en-US" dirty="0">
                <a:hlinkClick r:id="rId3"/>
              </a:rPr>
              <a:t>github.com/nathenharvey/surge_introduction_to_chef</a:t>
            </a:r>
            <a:endParaRPr lang="en-US" dirty="0"/>
          </a:p>
          <a:p>
            <a:endParaRPr lang="en-US" dirty="0"/>
          </a:p>
          <a:p>
            <a:r>
              <a:rPr lang="en-US" dirty="0" smtClean="0"/>
              <a:t>Occasional </a:t>
            </a:r>
            <a:r>
              <a:rPr lang="en-US" dirty="0"/>
              <a:t>farmer – </a:t>
            </a:r>
            <a:r>
              <a:rPr lang="en-US" dirty="0">
                <a:hlinkClick r:id="rId4"/>
              </a:rPr>
              <a:t>http://bit.ly/farmer-nathen</a:t>
            </a:r>
            <a:endParaRPr lang="en-US" dirty="0"/>
          </a:p>
          <a:p>
            <a:r>
              <a:rPr lang="en-US" dirty="0"/>
              <a:t>Love Eggs – </a:t>
            </a:r>
            <a:r>
              <a:rPr lang="en-US" dirty="0">
                <a:hlinkClick r:id="rId5"/>
              </a:rPr>
              <a:t>http://</a:t>
            </a:r>
            <a:r>
              <a:rPr lang="en-US" dirty="0" smtClean="0">
                <a:hlinkClick r:id="rId5"/>
              </a:rPr>
              <a:t>eggs.chef.io</a:t>
            </a:r>
            <a:endParaRPr lang="en-US" dirty="0" smtClean="0"/>
          </a:p>
          <a:p>
            <a:endParaRPr lang="en-US" dirty="0"/>
          </a:p>
          <a:p>
            <a:endParaRPr lang="en-US" dirty="0"/>
          </a:p>
        </p:txBody>
      </p:sp>
      <p:pic>
        <p:nvPicPr>
          <p:cNvPr id="6" name="Picture 5" descr="nathen_bw_red.png"/>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9103895" y="541421"/>
            <a:ext cx="2435726" cy="2435726"/>
          </a:xfrm>
          <a:prstGeom prst="rect">
            <a:avLst/>
          </a:prstGeom>
        </p:spPr>
      </p:pic>
      <p:pic>
        <p:nvPicPr>
          <p:cNvPr id="7" name="Picture 6" descr="foodfight_header.png"/>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9090525" y="4965629"/>
            <a:ext cx="2449763" cy="1259878"/>
          </a:xfrm>
          <a:prstGeom prst="rect">
            <a:avLst/>
          </a:prstGeom>
        </p:spPr>
      </p:pic>
    </p:spTree>
    <p:extLst>
      <p:ext uri="{BB962C8B-B14F-4D97-AF65-F5344CB8AC3E}">
        <p14:creationId xmlns:p14="http://schemas.microsoft.com/office/powerpoint/2010/main" val="3929449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fontScale="90000"/>
          </a:bodyPr>
          <a:lstStyle/>
          <a:p>
            <a:r>
              <a:rPr lang="en-US" dirty="0" smtClean="0"/>
              <a:t>Building your policy</a:t>
            </a:r>
            <a:endParaRPr lang="en-US" dirty="0"/>
          </a:p>
        </p:txBody>
      </p:sp>
      <p:sp>
        <p:nvSpPr>
          <p:cNvPr id="6" name="Subtitle 5"/>
          <p:cNvSpPr>
            <a:spLocks noGrp="1"/>
          </p:cNvSpPr>
          <p:nvPr>
            <p:ph type="subTitle" idx="1"/>
          </p:nvPr>
        </p:nvSpPr>
        <p:spPr/>
        <p:txBody>
          <a:bodyPr/>
          <a:lstStyle/>
          <a:p>
            <a:r>
              <a:rPr lang="en-US" dirty="0" smtClean="0"/>
              <a:t>Resources and Recipes</a:t>
            </a:r>
            <a:endParaRPr lang="en-US" dirty="0"/>
          </a:p>
        </p:txBody>
      </p:sp>
    </p:spTree>
    <p:extLst>
      <p:ext uri="{BB962C8B-B14F-4D97-AF65-F5344CB8AC3E}">
        <p14:creationId xmlns:p14="http://schemas.microsoft.com/office/powerpoint/2010/main" val="1211145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Resources</a:t>
            </a:r>
            <a:endParaRPr lang="en-US" dirty="0"/>
          </a:p>
        </p:txBody>
      </p:sp>
      <p:sp>
        <p:nvSpPr>
          <p:cNvPr id="5" name="Text Placeholder 4"/>
          <p:cNvSpPr>
            <a:spLocks noGrp="1"/>
          </p:cNvSpPr>
          <p:nvPr>
            <p:ph type="body" sz="quarter" idx="10"/>
          </p:nvPr>
        </p:nvSpPr>
        <p:spPr/>
        <p:txBody>
          <a:bodyPr/>
          <a:lstStyle/>
          <a:p>
            <a:r>
              <a:rPr lang="en-US" dirty="0" smtClean="0"/>
              <a:t>Piece of the system and its desired state</a:t>
            </a:r>
          </a:p>
          <a:p>
            <a:endParaRPr lang="en-US" dirty="0" smtClean="0"/>
          </a:p>
          <a:p>
            <a:pPr marL="0" indent="0">
              <a:buNone/>
            </a:pPr>
            <a:endParaRPr lang="en-US" dirty="0"/>
          </a:p>
        </p:txBody>
      </p:sp>
    </p:spTree>
    <p:extLst>
      <p:ext uri="{BB962C8B-B14F-4D97-AF65-F5344CB8AC3E}">
        <p14:creationId xmlns:p14="http://schemas.microsoft.com/office/powerpoint/2010/main" val="585631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Package</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Package that should be installed</a:t>
            </a:r>
            <a:endParaRPr lang="en-US" dirty="0"/>
          </a:p>
        </p:txBody>
      </p:sp>
      <p:sp>
        <p:nvSpPr>
          <p:cNvPr id="4" name="Content Placeholder 3"/>
          <p:cNvSpPr>
            <a:spLocks noGrp="1"/>
          </p:cNvSpPr>
          <p:nvPr>
            <p:ph sz="quarter" idx="11"/>
          </p:nvPr>
        </p:nvSpPr>
        <p:spPr/>
        <p:txBody>
          <a:bodyPr>
            <a:normAutofit/>
          </a:bodyPr>
          <a:lstStyle/>
          <a:p>
            <a:r>
              <a:rPr lang="en-US" sz="2700" dirty="0">
                <a:solidFill>
                  <a:srgbClr val="000000"/>
                </a:solidFill>
              </a:rPr>
              <a:t>package </a:t>
            </a:r>
            <a:r>
              <a:rPr lang="en-US" sz="2700" dirty="0">
                <a:solidFill>
                  <a:srgbClr val="4E9A06"/>
                </a:solidFill>
              </a:rPr>
              <a:t>"</a:t>
            </a:r>
            <a:r>
              <a:rPr lang="en-US" sz="2700" dirty="0" err="1">
                <a:solidFill>
                  <a:srgbClr val="4E9A06"/>
                </a:solidFill>
              </a:rPr>
              <a:t>mysql</a:t>
            </a:r>
            <a:r>
              <a:rPr lang="en-US" sz="2700" dirty="0">
                <a:solidFill>
                  <a:srgbClr val="4E9A06"/>
                </a:solidFill>
              </a:rPr>
              <a:t>-server" </a:t>
            </a:r>
            <a:r>
              <a:rPr lang="en-US" sz="2700" b="1" dirty="0">
                <a:solidFill>
                  <a:srgbClr val="204A87"/>
                </a:solidFill>
              </a:rPr>
              <a:t>do</a:t>
            </a:r>
          </a:p>
          <a:p>
            <a:r>
              <a:rPr lang="en-US" sz="2700" dirty="0"/>
              <a:t>  </a:t>
            </a:r>
            <a:r>
              <a:rPr lang="en-US" sz="2700" dirty="0">
                <a:solidFill>
                  <a:srgbClr val="000000"/>
                </a:solidFill>
              </a:rPr>
              <a:t>action </a:t>
            </a:r>
            <a:r>
              <a:rPr lang="en-US" sz="2700" dirty="0">
                <a:solidFill>
                  <a:srgbClr val="4E9A06"/>
                </a:solidFill>
              </a:rPr>
              <a:t>:install</a:t>
            </a:r>
          </a:p>
          <a:p>
            <a:r>
              <a:rPr lang="en-US" sz="2700" b="1" dirty="0">
                <a:solidFill>
                  <a:srgbClr val="204A87"/>
                </a:solidFill>
              </a:rPr>
              <a:t>end</a:t>
            </a:r>
          </a:p>
          <a:p>
            <a:r>
              <a:rPr lang="en-US" sz="2700" dirty="0"/>
              <a:t>  </a:t>
            </a:r>
          </a:p>
          <a:p>
            <a:endParaRPr lang="en-US" sz="2700" dirty="0"/>
          </a:p>
        </p:txBody>
      </p:sp>
    </p:spTree>
    <p:extLst>
      <p:ext uri="{BB962C8B-B14F-4D97-AF65-F5344CB8AC3E}">
        <p14:creationId xmlns:p14="http://schemas.microsoft.com/office/powerpoint/2010/main" val="2817906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 name="Shape 581"/>
          <p:cNvSpPr>
            <a:spLocks noGrp="1"/>
          </p:cNvSpPr>
          <p:nvPr>
            <p:ph type="title"/>
          </p:nvPr>
        </p:nvSpPr>
        <p:spPr>
          <a:prstGeom prst="rect">
            <a:avLst/>
          </a:prstGeom>
        </p:spPr>
        <p:txBody>
          <a:bodyPr/>
          <a:lstStyle/>
          <a:p>
            <a:r>
              <a:t>Instructor Introduction</a:t>
            </a:r>
          </a:p>
        </p:txBody>
      </p:sp>
      <p:sp>
        <p:nvSpPr>
          <p:cNvPr id="582" name="Shape 582"/>
          <p:cNvSpPr>
            <a:spLocks noGrp="1"/>
          </p:cNvSpPr>
          <p:nvPr>
            <p:ph type="body" idx="4294967295"/>
          </p:nvPr>
        </p:nvSpPr>
        <p:spPr>
          <a:xfrm>
            <a:off x="457201" y="1143000"/>
            <a:ext cx="11204223" cy="5257800"/>
          </a:xfrm>
          <a:prstGeom prst="rect">
            <a:avLst/>
          </a:prstGeom>
        </p:spPr>
        <p:txBody>
          <a:bodyPr>
            <a:normAutofit fontScale="92500" lnSpcReduction="20000"/>
          </a:bodyPr>
          <a:lstStyle/>
          <a:p>
            <a:pPr>
              <a:spcBef>
                <a:spcPts val="900"/>
              </a:spcBef>
              <a:defRPr sz="4200">
                <a:latin typeface="+mj-lt"/>
                <a:ea typeface="+mj-ea"/>
                <a:cs typeface="+mj-cs"/>
                <a:sym typeface="Arial"/>
              </a:defRPr>
            </a:pPr>
            <a:r>
              <a:rPr b="1" dirty="0"/>
              <a:t>Name: </a:t>
            </a:r>
            <a:r>
              <a:rPr lang="en-US" dirty="0" smtClean="0"/>
              <a:t>Jody Wolfborn</a:t>
            </a:r>
            <a:endParaRPr lang="en-US" sz="3600" dirty="0">
              <a:sym typeface="Arial"/>
              <a:hlinkClick r:id="rId3"/>
            </a:endParaRPr>
          </a:p>
          <a:p>
            <a:pPr>
              <a:spcBef>
                <a:spcPts val="900"/>
              </a:spcBef>
              <a:defRPr sz="4200">
                <a:latin typeface="+mj-lt"/>
                <a:ea typeface="+mj-ea"/>
                <a:cs typeface="+mj-cs"/>
                <a:sym typeface="Arial"/>
              </a:defRPr>
            </a:pPr>
            <a:r>
              <a:rPr lang="en-US" sz="3600" dirty="0">
                <a:sym typeface="Arial"/>
              </a:rPr>
              <a:t>Twitter: @</a:t>
            </a:r>
            <a:r>
              <a:rPr lang="en-US" sz="3600" dirty="0" err="1">
                <a:sym typeface="Arial"/>
              </a:rPr>
              <a:t>joderita</a:t>
            </a:r>
            <a:endParaRPr dirty="0"/>
          </a:p>
          <a:p>
            <a:pPr marL="265747" indent="-265747" defTabSz="389763">
              <a:spcBef>
                <a:spcPts val="825"/>
              </a:spcBef>
              <a:defRPr sz="4464"/>
            </a:pPr>
            <a:r>
              <a:rPr b="1" dirty="0"/>
              <a:t>Current job role: </a:t>
            </a:r>
            <a:r>
              <a:rPr lang="en-US" dirty="0" smtClean="0"/>
              <a:t>Automation Engineer </a:t>
            </a:r>
            <a:r>
              <a:rPr dirty="0" smtClean="0"/>
              <a:t>@ </a:t>
            </a:r>
            <a:r>
              <a:rPr dirty="0"/>
              <a:t>Chef</a:t>
            </a:r>
          </a:p>
          <a:p>
            <a:pPr marL="265747" indent="-265747" defTabSz="389763">
              <a:spcBef>
                <a:spcPts val="825"/>
              </a:spcBef>
              <a:defRPr sz="4464"/>
            </a:pPr>
            <a:r>
              <a:rPr b="1" dirty="0"/>
              <a:t>Previous job roles/background: </a:t>
            </a:r>
            <a:r>
              <a:rPr lang="en-US" b="1" dirty="0" smtClean="0"/>
              <a:t>Sys Admin @Homeaway</a:t>
            </a:r>
          </a:p>
          <a:p>
            <a:pPr marL="265747" indent="-265747" defTabSz="389763">
              <a:spcBef>
                <a:spcPts val="825"/>
              </a:spcBef>
              <a:defRPr sz="4464"/>
            </a:pPr>
            <a:r>
              <a:rPr b="1" dirty="0" smtClean="0"/>
              <a:t>Experience </a:t>
            </a:r>
            <a:r>
              <a:rPr b="1" dirty="0"/>
              <a:t>with Chef/Config </a:t>
            </a:r>
            <a:r>
              <a:rPr b="1" dirty="0" smtClean="0"/>
              <a:t>Management:</a:t>
            </a:r>
            <a:r>
              <a:rPr lang="en-US" b="1" dirty="0" smtClean="0"/>
              <a:t> 3 months</a:t>
            </a:r>
          </a:p>
          <a:p>
            <a:pPr marL="265747" indent="-265747" defTabSz="389763">
              <a:spcBef>
                <a:spcPts val="825"/>
              </a:spcBef>
              <a:defRPr sz="4464"/>
            </a:pPr>
            <a:r>
              <a:rPr b="1" dirty="0" smtClean="0"/>
              <a:t>Favorite </a:t>
            </a:r>
            <a:r>
              <a:rPr b="1" dirty="0"/>
              <a:t>Text </a:t>
            </a:r>
            <a:r>
              <a:rPr b="1" dirty="0" smtClean="0"/>
              <a:t>Editor:</a:t>
            </a:r>
            <a:r>
              <a:rPr lang="en-US" b="1" dirty="0"/>
              <a:t> </a:t>
            </a:r>
            <a:r>
              <a:rPr lang="en-US" b="1" dirty="0" smtClean="0"/>
              <a:t>Atom/Vim</a:t>
            </a:r>
            <a:endParaRPr dirty="0"/>
          </a:p>
        </p:txBody>
      </p:sp>
      <p:sp>
        <p:nvSpPr>
          <p:cNvPr id="583" name="Shape 583"/>
          <p:cNvSpPr>
            <a:spLocks noGrp="1"/>
          </p:cNvSpPr>
          <p:nvPr>
            <p:ph type="sldNum" sz="quarter" idx="4294967295"/>
          </p:nvPr>
        </p:nvSpPr>
        <p:spPr>
          <a:xfrm>
            <a:off x="8610600" y="6356351"/>
            <a:ext cx="2743200" cy="36512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a:t>
            </a:fld>
            <a:endParaRPr/>
          </a:p>
        </p:txBody>
      </p:sp>
    </p:spTree>
    <p:extLst>
      <p:ext uri="{BB962C8B-B14F-4D97-AF65-F5344CB8AC3E}">
        <p14:creationId xmlns:p14="http://schemas.microsoft.com/office/powerpoint/2010/main" val="1520671661"/>
      </p:ext>
    </p:extLst>
  </p:cSld>
  <p:clrMapOvr>
    <a:masterClrMapping/>
  </p:clrMapOvr>
  <p:transition spd="slow"/>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Service</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Service that should be running and restarted on reboot</a:t>
            </a:r>
            <a:endParaRPr lang="en-US" dirty="0"/>
          </a:p>
        </p:txBody>
      </p:sp>
      <p:sp>
        <p:nvSpPr>
          <p:cNvPr id="4" name="Content Placeholder 3"/>
          <p:cNvSpPr>
            <a:spLocks noGrp="1"/>
          </p:cNvSpPr>
          <p:nvPr>
            <p:ph sz="quarter" idx="11"/>
          </p:nvPr>
        </p:nvSpPr>
        <p:spPr/>
        <p:txBody>
          <a:bodyPr>
            <a:normAutofit/>
          </a:bodyPr>
          <a:lstStyle/>
          <a:p>
            <a:r>
              <a:rPr lang="en-US" sz="2400" dirty="0">
                <a:solidFill>
                  <a:srgbClr val="000000"/>
                </a:solidFill>
              </a:rPr>
              <a:t>service </a:t>
            </a:r>
            <a:r>
              <a:rPr lang="en-US" sz="2400" dirty="0">
                <a:solidFill>
                  <a:srgbClr val="4E9A06"/>
                </a:solidFill>
              </a:rPr>
              <a:t>"</a:t>
            </a:r>
            <a:r>
              <a:rPr lang="en-US" sz="2400" dirty="0" err="1">
                <a:solidFill>
                  <a:srgbClr val="4E9A06"/>
                </a:solidFill>
              </a:rPr>
              <a:t>iptables</a:t>
            </a:r>
            <a:r>
              <a:rPr lang="en-US" sz="2400" dirty="0">
                <a:solidFill>
                  <a:srgbClr val="4E9A06"/>
                </a:solidFill>
              </a:rPr>
              <a:t>" </a:t>
            </a:r>
            <a:r>
              <a:rPr lang="en-US" sz="2400" b="1" dirty="0">
                <a:solidFill>
                  <a:srgbClr val="204A87"/>
                </a:solidFill>
              </a:rPr>
              <a:t>do</a:t>
            </a:r>
          </a:p>
          <a:p>
            <a:r>
              <a:rPr lang="en-US" sz="2400" dirty="0"/>
              <a:t>  </a:t>
            </a:r>
            <a:r>
              <a:rPr lang="en-US" sz="2400" dirty="0">
                <a:solidFill>
                  <a:srgbClr val="000000"/>
                </a:solidFill>
              </a:rPr>
              <a:t>action </a:t>
            </a:r>
            <a:r>
              <a:rPr lang="en-US" sz="2400" b="1" dirty="0">
                <a:solidFill>
                  <a:srgbClr val="CE5C00"/>
                </a:solidFill>
              </a:rPr>
              <a:t>[ </a:t>
            </a:r>
            <a:r>
              <a:rPr lang="en-US" sz="2400" b="1" dirty="0">
                <a:solidFill>
                  <a:srgbClr val="4E9A06"/>
                </a:solidFill>
              </a:rPr>
              <a:t>:start</a:t>
            </a:r>
            <a:r>
              <a:rPr lang="en-US" sz="2400" b="1" dirty="0">
                <a:solidFill>
                  <a:srgbClr val="000000"/>
                </a:solidFill>
              </a:rPr>
              <a:t>, </a:t>
            </a:r>
            <a:r>
              <a:rPr lang="en-US" sz="2400" b="1" dirty="0">
                <a:solidFill>
                  <a:srgbClr val="4E9A06"/>
                </a:solidFill>
              </a:rPr>
              <a:t>:enable </a:t>
            </a:r>
            <a:r>
              <a:rPr lang="en-US" sz="2400" b="1" dirty="0">
                <a:solidFill>
                  <a:srgbClr val="CE5C00"/>
                </a:solidFill>
              </a:rPr>
              <a:t>]</a:t>
            </a:r>
          </a:p>
          <a:p>
            <a:r>
              <a:rPr lang="en-US" sz="2400" b="1" dirty="0" smtClean="0">
                <a:solidFill>
                  <a:srgbClr val="204A87"/>
                </a:solidFill>
              </a:rPr>
              <a:t>end</a:t>
            </a:r>
            <a:endParaRPr lang="en-US" sz="2400" b="1" dirty="0">
              <a:solidFill>
                <a:srgbClr val="204A87"/>
              </a:solidFill>
            </a:endParaRPr>
          </a:p>
        </p:txBody>
      </p:sp>
    </p:spTree>
    <p:extLst>
      <p:ext uri="{BB962C8B-B14F-4D97-AF65-F5344CB8AC3E}">
        <p14:creationId xmlns:p14="http://schemas.microsoft.com/office/powerpoint/2010/main" val="3285414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Service</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File that should be generated</a:t>
            </a:r>
            <a:endParaRPr lang="en-US" dirty="0"/>
          </a:p>
        </p:txBody>
      </p:sp>
      <p:sp>
        <p:nvSpPr>
          <p:cNvPr id="4" name="Content Placeholder 3"/>
          <p:cNvSpPr>
            <a:spLocks noGrp="1"/>
          </p:cNvSpPr>
          <p:nvPr>
            <p:ph sz="quarter" idx="11"/>
          </p:nvPr>
        </p:nvSpPr>
        <p:spPr/>
        <p:txBody>
          <a:bodyPr>
            <a:normAutofit/>
          </a:bodyPr>
          <a:lstStyle/>
          <a:p>
            <a:r>
              <a:rPr lang="en-US" sz="1800" dirty="0">
                <a:solidFill>
                  <a:srgbClr val="000000"/>
                </a:solidFill>
              </a:rPr>
              <a:t>file </a:t>
            </a:r>
            <a:r>
              <a:rPr lang="en-US" sz="1800" dirty="0">
                <a:solidFill>
                  <a:srgbClr val="4E9A06"/>
                </a:solidFill>
              </a:rPr>
              <a:t>"/</a:t>
            </a:r>
            <a:r>
              <a:rPr lang="en-US" sz="1800" dirty="0" err="1">
                <a:solidFill>
                  <a:srgbClr val="4E9A06"/>
                </a:solidFill>
              </a:rPr>
              <a:t>etc</a:t>
            </a:r>
            <a:r>
              <a:rPr lang="en-US" sz="1800" dirty="0">
                <a:solidFill>
                  <a:srgbClr val="4E9A06"/>
                </a:solidFill>
              </a:rPr>
              <a:t>/</a:t>
            </a:r>
            <a:r>
              <a:rPr lang="en-US" sz="1800" dirty="0" err="1">
                <a:solidFill>
                  <a:srgbClr val="4E9A06"/>
                </a:solidFill>
              </a:rPr>
              <a:t>motd</a:t>
            </a:r>
            <a:r>
              <a:rPr lang="en-US" sz="1800" dirty="0">
                <a:solidFill>
                  <a:srgbClr val="4E9A06"/>
                </a:solidFill>
              </a:rPr>
              <a:t>" </a:t>
            </a:r>
            <a:r>
              <a:rPr lang="en-US" sz="1800" b="1" dirty="0">
                <a:solidFill>
                  <a:srgbClr val="204A87"/>
                </a:solidFill>
              </a:rPr>
              <a:t>do</a:t>
            </a:r>
          </a:p>
          <a:p>
            <a:r>
              <a:rPr lang="en-US" sz="1800" dirty="0"/>
              <a:t>  </a:t>
            </a:r>
            <a:r>
              <a:rPr lang="en-US" sz="1800" dirty="0">
                <a:solidFill>
                  <a:srgbClr val="000000"/>
                </a:solidFill>
              </a:rPr>
              <a:t>content </a:t>
            </a:r>
            <a:r>
              <a:rPr lang="en-US" sz="1800" dirty="0">
                <a:solidFill>
                  <a:srgbClr val="4E9A06"/>
                </a:solidFill>
              </a:rPr>
              <a:t>"Property of Chef </a:t>
            </a:r>
            <a:r>
              <a:rPr lang="en-US" sz="1800" dirty="0" smtClean="0">
                <a:solidFill>
                  <a:srgbClr val="4E9A06"/>
                </a:solidFill>
              </a:rPr>
              <a:t>Software"</a:t>
            </a:r>
            <a:endParaRPr lang="en-US" sz="1800" dirty="0">
              <a:solidFill>
                <a:srgbClr val="4E9A06"/>
              </a:solidFill>
            </a:endParaRPr>
          </a:p>
          <a:p>
            <a:r>
              <a:rPr lang="en-US" sz="1800" b="1" dirty="0">
                <a:solidFill>
                  <a:srgbClr val="204A87"/>
                </a:solidFill>
              </a:rPr>
              <a:t>end</a:t>
            </a:r>
          </a:p>
        </p:txBody>
      </p:sp>
    </p:spTree>
    <p:extLst>
      <p:ext uri="{BB962C8B-B14F-4D97-AF65-F5344CB8AC3E}">
        <p14:creationId xmlns:p14="http://schemas.microsoft.com/office/powerpoint/2010/main" val="3424004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a:t>
            </a:r>
            <a:r>
              <a:rPr lang="en-US" dirty="0" err="1" smtClean="0"/>
              <a:t>Cron</a:t>
            </a:r>
            <a:endParaRPr lang="en-US" dirty="0"/>
          </a:p>
        </p:txBody>
      </p:sp>
      <p:sp>
        <p:nvSpPr>
          <p:cNvPr id="3" name="Text Placeholder 2"/>
          <p:cNvSpPr>
            <a:spLocks noGrp="1"/>
          </p:cNvSpPr>
          <p:nvPr>
            <p:ph type="body" sz="quarter" idx="10"/>
          </p:nvPr>
        </p:nvSpPr>
        <p:spPr/>
        <p:txBody>
          <a:bodyPr/>
          <a:lstStyle/>
          <a:p>
            <a:pPr marL="0" indent="0">
              <a:buNone/>
            </a:pPr>
            <a:r>
              <a:rPr lang="en-US" dirty="0" err="1"/>
              <a:t>Cron</a:t>
            </a:r>
            <a:r>
              <a:rPr lang="en-US" dirty="0"/>
              <a:t> job that should be configured</a:t>
            </a:r>
          </a:p>
        </p:txBody>
      </p:sp>
      <p:sp>
        <p:nvSpPr>
          <p:cNvPr id="4" name="Content Placeholder 3"/>
          <p:cNvSpPr>
            <a:spLocks noGrp="1"/>
          </p:cNvSpPr>
          <p:nvPr>
            <p:ph sz="quarter" idx="11"/>
          </p:nvPr>
        </p:nvSpPr>
        <p:spPr/>
        <p:txBody>
          <a:bodyPr>
            <a:normAutofit/>
          </a:bodyPr>
          <a:lstStyle/>
          <a:p>
            <a:r>
              <a:rPr lang="en-US" sz="2100" dirty="0" err="1">
                <a:solidFill>
                  <a:srgbClr val="000000"/>
                </a:solidFill>
              </a:rPr>
              <a:t>cron</a:t>
            </a:r>
            <a:r>
              <a:rPr lang="en-US" sz="2100" dirty="0">
                <a:solidFill>
                  <a:srgbClr val="000000"/>
                </a:solidFill>
              </a:rPr>
              <a:t> </a:t>
            </a:r>
            <a:r>
              <a:rPr lang="en-US" sz="2100" dirty="0">
                <a:solidFill>
                  <a:srgbClr val="4E9A06"/>
                </a:solidFill>
              </a:rPr>
              <a:t>"restart webserver" </a:t>
            </a:r>
            <a:r>
              <a:rPr lang="en-US" sz="2100" b="1" dirty="0">
                <a:solidFill>
                  <a:srgbClr val="204A87"/>
                </a:solidFill>
              </a:rPr>
              <a:t>do</a:t>
            </a:r>
          </a:p>
          <a:p>
            <a:r>
              <a:rPr lang="en-US" sz="2100" dirty="0"/>
              <a:t>  </a:t>
            </a:r>
            <a:r>
              <a:rPr lang="en-US" sz="2100" dirty="0">
                <a:solidFill>
                  <a:srgbClr val="000000"/>
                </a:solidFill>
              </a:rPr>
              <a:t>hour </a:t>
            </a:r>
            <a:r>
              <a:rPr lang="en-US" sz="2100" dirty="0">
                <a:solidFill>
                  <a:srgbClr val="4E9A06"/>
                </a:solidFill>
              </a:rPr>
              <a:t>'2'</a:t>
            </a:r>
          </a:p>
          <a:p>
            <a:r>
              <a:rPr lang="tr-TR" sz="2100" dirty="0"/>
              <a:t>  </a:t>
            </a:r>
            <a:r>
              <a:rPr lang="tr-TR" sz="2100" dirty="0" err="1">
                <a:solidFill>
                  <a:srgbClr val="000000"/>
                </a:solidFill>
              </a:rPr>
              <a:t>minute</a:t>
            </a:r>
            <a:r>
              <a:rPr lang="tr-TR" sz="2100" dirty="0">
                <a:solidFill>
                  <a:srgbClr val="000000"/>
                </a:solidFill>
              </a:rPr>
              <a:t> </a:t>
            </a:r>
            <a:r>
              <a:rPr lang="tr-TR" sz="2100" dirty="0">
                <a:solidFill>
                  <a:srgbClr val="4E9A06"/>
                </a:solidFill>
              </a:rPr>
              <a:t>'0'</a:t>
            </a:r>
          </a:p>
          <a:p>
            <a:r>
              <a:rPr lang="tr-TR" sz="2100" dirty="0"/>
              <a:t>  </a:t>
            </a:r>
            <a:r>
              <a:rPr lang="tr-TR" sz="2100" dirty="0" err="1">
                <a:solidFill>
                  <a:srgbClr val="000000"/>
                </a:solidFill>
              </a:rPr>
              <a:t>command</a:t>
            </a:r>
            <a:r>
              <a:rPr lang="tr-TR" sz="2100" dirty="0">
                <a:solidFill>
                  <a:srgbClr val="000000"/>
                </a:solidFill>
              </a:rPr>
              <a:t> </a:t>
            </a:r>
            <a:r>
              <a:rPr lang="tr-TR" sz="2100" dirty="0">
                <a:solidFill>
                  <a:srgbClr val="4E9A06"/>
                </a:solidFill>
              </a:rPr>
              <a:t>'service </a:t>
            </a:r>
            <a:r>
              <a:rPr lang="tr-TR" sz="2100" dirty="0" err="1">
                <a:solidFill>
                  <a:srgbClr val="4E9A06"/>
                </a:solidFill>
              </a:rPr>
              <a:t>httpd</a:t>
            </a:r>
            <a:r>
              <a:rPr lang="tr-TR" sz="2100" dirty="0">
                <a:solidFill>
                  <a:srgbClr val="4E9A06"/>
                </a:solidFill>
              </a:rPr>
              <a:t> </a:t>
            </a:r>
            <a:r>
              <a:rPr lang="tr-TR" sz="2100" dirty="0" err="1">
                <a:solidFill>
                  <a:srgbClr val="4E9A06"/>
                </a:solidFill>
              </a:rPr>
              <a:t>restart</a:t>
            </a:r>
            <a:r>
              <a:rPr lang="tr-TR" sz="2100" dirty="0">
                <a:solidFill>
                  <a:srgbClr val="4E9A06"/>
                </a:solidFill>
              </a:rPr>
              <a:t>'</a:t>
            </a:r>
          </a:p>
          <a:p>
            <a:r>
              <a:rPr lang="tr-TR" sz="2100" b="1" dirty="0" err="1">
                <a:solidFill>
                  <a:srgbClr val="204A87"/>
                </a:solidFill>
              </a:rPr>
              <a:t>end</a:t>
            </a:r>
            <a:endParaRPr lang="tr-TR" sz="2100" b="1" dirty="0">
              <a:solidFill>
                <a:srgbClr val="204A87"/>
              </a:solidFill>
            </a:endParaRPr>
          </a:p>
        </p:txBody>
      </p:sp>
    </p:spTree>
    <p:extLst>
      <p:ext uri="{BB962C8B-B14F-4D97-AF65-F5344CB8AC3E}">
        <p14:creationId xmlns:p14="http://schemas.microsoft.com/office/powerpoint/2010/main" val="3387670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User</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User that should be managed</a:t>
            </a:r>
            <a:endParaRPr lang="en-US" dirty="0"/>
          </a:p>
        </p:txBody>
      </p:sp>
      <p:sp>
        <p:nvSpPr>
          <p:cNvPr id="4" name="Content Placeholder 3"/>
          <p:cNvSpPr>
            <a:spLocks noGrp="1"/>
          </p:cNvSpPr>
          <p:nvPr>
            <p:ph sz="quarter" idx="11"/>
          </p:nvPr>
        </p:nvSpPr>
        <p:spPr/>
        <p:txBody>
          <a:bodyPr>
            <a:normAutofit/>
          </a:bodyPr>
          <a:lstStyle/>
          <a:p>
            <a:r>
              <a:rPr lang="en-US" sz="1600" dirty="0">
                <a:solidFill>
                  <a:srgbClr val="000000"/>
                </a:solidFill>
              </a:rPr>
              <a:t>user </a:t>
            </a:r>
            <a:r>
              <a:rPr lang="en-US" sz="1600" dirty="0">
                <a:solidFill>
                  <a:srgbClr val="4E9A06"/>
                </a:solidFill>
              </a:rPr>
              <a:t>"</a:t>
            </a:r>
            <a:r>
              <a:rPr lang="en-US" sz="1600" dirty="0" err="1">
                <a:solidFill>
                  <a:srgbClr val="4E9A06"/>
                </a:solidFill>
              </a:rPr>
              <a:t>nginx</a:t>
            </a:r>
            <a:r>
              <a:rPr lang="en-US" sz="1600" dirty="0">
                <a:solidFill>
                  <a:srgbClr val="4E9A06"/>
                </a:solidFill>
              </a:rPr>
              <a:t>" </a:t>
            </a:r>
            <a:r>
              <a:rPr lang="en-US" sz="1600" b="1" dirty="0">
                <a:solidFill>
                  <a:srgbClr val="204A87"/>
                </a:solidFill>
              </a:rPr>
              <a:t>do</a:t>
            </a:r>
          </a:p>
          <a:p>
            <a:r>
              <a:rPr lang="en-US" sz="1600" dirty="0"/>
              <a:t>  </a:t>
            </a:r>
            <a:r>
              <a:rPr lang="en-US" sz="1600" dirty="0">
                <a:solidFill>
                  <a:srgbClr val="000000"/>
                </a:solidFill>
              </a:rPr>
              <a:t>comment </a:t>
            </a:r>
            <a:r>
              <a:rPr lang="en-US" sz="1600" dirty="0">
                <a:solidFill>
                  <a:srgbClr val="4E9A06"/>
                </a:solidFill>
              </a:rPr>
              <a:t>"</a:t>
            </a:r>
            <a:r>
              <a:rPr lang="en-US" sz="1600" dirty="0" err="1">
                <a:solidFill>
                  <a:srgbClr val="4E9A06"/>
                </a:solidFill>
              </a:rPr>
              <a:t>Nginx</a:t>
            </a:r>
            <a:r>
              <a:rPr lang="en-US" sz="1600" dirty="0">
                <a:solidFill>
                  <a:srgbClr val="4E9A06"/>
                </a:solidFill>
              </a:rPr>
              <a:t> user &lt;</a:t>
            </a:r>
            <a:r>
              <a:rPr lang="en-US" sz="1600" dirty="0" err="1">
                <a:solidFill>
                  <a:srgbClr val="4E9A06"/>
                </a:solidFill>
              </a:rPr>
              <a:t>nginx@example.com</a:t>
            </a:r>
            <a:r>
              <a:rPr lang="en-US" sz="1600" dirty="0">
                <a:solidFill>
                  <a:srgbClr val="4E9A06"/>
                </a:solidFill>
              </a:rPr>
              <a:t>&gt;"</a:t>
            </a:r>
          </a:p>
          <a:p>
            <a:r>
              <a:rPr lang="nl-NL" sz="1600" dirty="0"/>
              <a:t>  </a:t>
            </a:r>
            <a:r>
              <a:rPr lang="nl-NL" sz="1600" dirty="0" err="1">
                <a:solidFill>
                  <a:srgbClr val="000000"/>
                </a:solidFill>
              </a:rPr>
              <a:t>uid</a:t>
            </a:r>
            <a:r>
              <a:rPr lang="nl-NL" sz="1600" dirty="0">
                <a:solidFill>
                  <a:srgbClr val="000000"/>
                </a:solidFill>
              </a:rPr>
              <a:t> </a:t>
            </a:r>
            <a:r>
              <a:rPr lang="nl-NL" sz="1600" b="1" dirty="0">
                <a:solidFill>
                  <a:srgbClr val="0000CF"/>
                </a:solidFill>
              </a:rPr>
              <a:t>500</a:t>
            </a:r>
          </a:p>
          <a:p>
            <a:r>
              <a:rPr lang="tr-TR" sz="1600" dirty="0"/>
              <a:t>  </a:t>
            </a:r>
            <a:r>
              <a:rPr lang="tr-TR" sz="1600" dirty="0" err="1">
                <a:solidFill>
                  <a:srgbClr val="000000"/>
                </a:solidFill>
              </a:rPr>
              <a:t>gid</a:t>
            </a:r>
            <a:r>
              <a:rPr lang="tr-TR" sz="1600" dirty="0">
                <a:solidFill>
                  <a:srgbClr val="000000"/>
                </a:solidFill>
              </a:rPr>
              <a:t> </a:t>
            </a:r>
            <a:r>
              <a:rPr lang="tr-TR" sz="1600" b="1" dirty="0">
                <a:solidFill>
                  <a:srgbClr val="0000CF"/>
                </a:solidFill>
              </a:rPr>
              <a:t>500</a:t>
            </a:r>
          </a:p>
          <a:p>
            <a:r>
              <a:rPr lang="tr-TR" sz="1600" dirty="0"/>
              <a:t>  </a:t>
            </a:r>
            <a:r>
              <a:rPr lang="tr-TR" sz="1600" dirty="0" err="1">
                <a:solidFill>
                  <a:srgbClr val="000000"/>
                </a:solidFill>
              </a:rPr>
              <a:t>supports</a:t>
            </a:r>
            <a:r>
              <a:rPr lang="tr-TR" sz="1600" dirty="0">
                <a:solidFill>
                  <a:srgbClr val="000000"/>
                </a:solidFill>
              </a:rPr>
              <a:t> </a:t>
            </a:r>
            <a:r>
              <a:rPr lang="tr-TR" sz="1600" dirty="0">
                <a:solidFill>
                  <a:srgbClr val="4E9A06"/>
                </a:solidFill>
              </a:rPr>
              <a:t>:</a:t>
            </a:r>
            <a:r>
              <a:rPr lang="tr-TR" sz="1600" dirty="0" err="1">
                <a:solidFill>
                  <a:srgbClr val="4E9A06"/>
                </a:solidFill>
              </a:rPr>
              <a:t>manage_home</a:t>
            </a:r>
            <a:r>
              <a:rPr lang="tr-TR" sz="1600" dirty="0">
                <a:solidFill>
                  <a:srgbClr val="4E9A06"/>
                </a:solidFill>
              </a:rPr>
              <a:t> </a:t>
            </a:r>
            <a:r>
              <a:rPr lang="tr-TR" sz="1600" b="1" dirty="0">
                <a:solidFill>
                  <a:srgbClr val="CE5C00"/>
                </a:solidFill>
              </a:rPr>
              <a:t>=&gt; </a:t>
            </a:r>
            <a:r>
              <a:rPr lang="tr-TR" sz="1600" b="1" dirty="0" err="1">
                <a:solidFill>
                  <a:srgbClr val="204A87"/>
                </a:solidFill>
              </a:rPr>
              <a:t>true</a:t>
            </a:r>
            <a:endParaRPr lang="tr-TR" sz="1600" b="1" dirty="0">
              <a:solidFill>
                <a:srgbClr val="204A87"/>
              </a:solidFill>
            </a:endParaRPr>
          </a:p>
          <a:p>
            <a:r>
              <a:rPr lang="tr-TR" sz="1600" b="1" dirty="0" err="1">
                <a:solidFill>
                  <a:srgbClr val="204A87"/>
                </a:solidFill>
              </a:rPr>
              <a:t>end</a:t>
            </a:r>
            <a:endParaRPr lang="tr-TR" sz="1600" b="1" dirty="0">
              <a:solidFill>
                <a:srgbClr val="204A87"/>
              </a:solidFill>
            </a:endParaRPr>
          </a:p>
        </p:txBody>
      </p:sp>
    </p:spTree>
    <p:extLst>
      <p:ext uri="{BB962C8B-B14F-4D97-AF65-F5344CB8AC3E}">
        <p14:creationId xmlns:p14="http://schemas.microsoft.com/office/powerpoint/2010/main" val="3561348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DSC</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DSC resource that should be run</a:t>
            </a:r>
            <a:endParaRPr lang="en-US" dirty="0"/>
          </a:p>
        </p:txBody>
      </p:sp>
      <p:sp>
        <p:nvSpPr>
          <p:cNvPr id="4" name="Content Placeholder 3"/>
          <p:cNvSpPr>
            <a:spLocks noGrp="1"/>
          </p:cNvSpPr>
          <p:nvPr>
            <p:ph sz="quarter" idx="11"/>
          </p:nvPr>
        </p:nvSpPr>
        <p:spPr/>
        <p:txBody>
          <a:bodyPr>
            <a:normAutofit/>
          </a:bodyPr>
          <a:lstStyle/>
          <a:p>
            <a:r>
              <a:rPr lang="en-US" sz="1700" dirty="0" err="1">
                <a:solidFill>
                  <a:srgbClr val="000000"/>
                </a:solidFill>
              </a:rPr>
              <a:t>dsc_script</a:t>
            </a:r>
            <a:r>
              <a:rPr lang="en-US" sz="1700" dirty="0">
                <a:solidFill>
                  <a:srgbClr val="000000"/>
                </a:solidFill>
              </a:rPr>
              <a:t> </a:t>
            </a:r>
            <a:r>
              <a:rPr lang="en-US" sz="1700" dirty="0">
                <a:solidFill>
                  <a:srgbClr val="4E9A06"/>
                </a:solidFill>
              </a:rPr>
              <a:t>'</a:t>
            </a:r>
            <a:r>
              <a:rPr lang="en-US" sz="1700" dirty="0" err="1">
                <a:solidFill>
                  <a:srgbClr val="4E9A06"/>
                </a:solidFill>
              </a:rPr>
              <a:t>emacs</a:t>
            </a:r>
            <a:r>
              <a:rPr lang="en-US" sz="1700" dirty="0">
                <a:solidFill>
                  <a:srgbClr val="4E9A06"/>
                </a:solidFill>
              </a:rPr>
              <a:t>' </a:t>
            </a:r>
            <a:r>
              <a:rPr lang="en-US" sz="1700" b="1" dirty="0">
                <a:solidFill>
                  <a:srgbClr val="204A87"/>
                </a:solidFill>
              </a:rPr>
              <a:t>do</a:t>
            </a:r>
          </a:p>
          <a:p>
            <a:r>
              <a:rPr lang="en-US" sz="1700" dirty="0"/>
              <a:t>  </a:t>
            </a:r>
            <a:r>
              <a:rPr lang="en-US" sz="1700" dirty="0">
                <a:solidFill>
                  <a:srgbClr val="000000"/>
                </a:solidFill>
              </a:rPr>
              <a:t>code </a:t>
            </a:r>
            <a:r>
              <a:rPr lang="en-US" sz="1700" b="1" dirty="0">
                <a:solidFill>
                  <a:srgbClr val="CE5C00"/>
                </a:solidFill>
              </a:rPr>
              <a:t>&lt;&lt;-</a:t>
            </a:r>
            <a:r>
              <a:rPr lang="en-US" sz="1700" b="1" dirty="0">
                <a:solidFill>
                  <a:srgbClr val="000000"/>
                </a:solidFill>
              </a:rPr>
              <a:t>EOH</a:t>
            </a:r>
          </a:p>
          <a:p>
            <a:r>
              <a:rPr lang="en-US" sz="1700" dirty="0">
                <a:solidFill>
                  <a:srgbClr val="4E9A06"/>
                </a:solidFill>
              </a:rPr>
              <a:t>  Environment '</a:t>
            </a:r>
            <a:r>
              <a:rPr lang="en-US" sz="1700" dirty="0" err="1">
                <a:solidFill>
                  <a:srgbClr val="4E9A06"/>
                </a:solidFill>
              </a:rPr>
              <a:t>texteditor</a:t>
            </a:r>
            <a:r>
              <a:rPr lang="en-US" sz="1700" dirty="0">
                <a:solidFill>
                  <a:srgbClr val="4E9A06"/>
                </a:solidFill>
              </a:rPr>
              <a:t>'</a:t>
            </a:r>
          </a:p>
          <a:p>
            <a:r>
              <a:rPr lang="en-US" sz="1700" dirty="0">
                <a:solidFill>
                  <a:srgbClr val="4E9A06"/>
                </a:solidFill>
              </a:rPr>
              <a:t>  {</a:t>
            </a:r>
          </a:p>
          <a:p>
            <a:r>
              <a:rPr lang="de-DE" sz="1700" dirty="0">
                <a:solidFill>
                  <a:srgbClr val="4E9A06"/>
                </a:solidFill>
              </a:rPr>
              <a:t>    Name = 'EDITOR'</a:t>
            </a:r>
          </a:p>
          <a:p>
            <a:r>
              <a:rPr lang="de-DE" sz="1700" dirty="0">
                <a:solidFill>
                  <a:srgbClr val="4E9A06"/>
                </a:solidFill>
              </a:rPr>
              <a:t>    Value = 'c:\\</a:t>
            </a:r>
            <a:r>
              <a:rPr lang="de-DE" sz="1700" dirty="0" err="1">
                <a:solidFill>
                  <a:srgbClr val="4E9A06"/>
                </a:solidFill>
              </a:rPr>
              <a:t>emacs</a:t>
            </a:r>
            <a:r>
              <a:rPr lang="de-DE" sz="1700" dirty="0">
                <a:solidFill>
                  <a:srgbClr val="4E9A06"/>
                </a:solidFill>
              </a:rPr>
              <a:t>\\bin\\</a:t>
            </a:r>
            <a:r>
              <a:rPr lang="de-DE" sz="1700" dirty="0" err="1">
                <a:solidFill>
                  <a:srgbClr val="4E9A06"/>
                </a:solidFill>
              </a:rPr>
              <a:t>emacs.exe</a:t>
            </a:r>
            <a:r>
              <a:rPr lang="de-DE" sz="1700" dirty="0">
                <a:solidFill>
                  <a:srgbClr val="4E9A06"/>
                </a:solidFill>
              </a:rPr>
              <a:t>'</a:t>
            </a:r>
          </a:p>
          <a:p>
            <a:r>
              <a:rPr lang="de-DE" sz="1700" dirty="0">
                <a:solidFill>
                  <a:srgbClr val="4E9A06"/>
                </a:solidFill>
              </a:rPr>
              <a:t>  }</a:t>
            </a:r>
          </a:p>
          <a:p>
            <a:r>
              <a:rPr lang="de-DE" sz="1700" dirty="0">
                <a:solidFill>
                  <a:srgbClr val="000000"/>
                </a:solidFill>
              </a:rPr>
              <a:t>  EOH</a:t>
            </a:r>
          </a:p>
          <a:p>
            <a:r>
              <a:rPr lang="de-DE" sz="1700" b="1" dirty="0">
                <a:solidFill>
                  <a:srgbClr val="204A87"/>
                </a:solidFill>
              </a:rPr>
              <a:t>end</a:t>
            </a:r>
          </a:p>
        </p:txBody>
      </p:sp>
    </p:spTree>
    <p:extLst>
      <p:ext uri="{BB962C8B-B14F-4D97-AF65-F5344CB8AC3E}">
        <p14:creationId xmlns:p14="http://schemas.microsoft.com/office/powerpoint/2010/main" val="1418643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Registry Key</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Registry key that </a:t>
            </a:r>
            <a:r>
              <a:rPr lang="en-US" dirty="0"/>
              <a:t>should be </a:t>
            </a:r>
            <a:r>
              <a:rPr lang="en-US" dirty="0" smtClean="0"/>
              <a:t>created</a:t>
            </a:r>
            <a:endParaRPr lang="en-US" dirty="0"/>
          </a:p>
        </p:txBody>
      </p:sp>
      <p:sp>
        <p:nvSpPr>
          <p:cNvPr id="4" name="Content Placeholder 3"/>
          <p:cNvSpPr>
            <a:spLocks noGrp="1"/>
          </p:cNvSpPr>
          <p:nvPr>
            <p:ph sz="quarter" idx="11"/>
          </p:nvPr>
        </p:nvSpPr>
        <p:spPr/>
        <p:txBody>
          <a:bodyPr>
            <a:normAutofit/>
          </a:bodyPr>
          <a:lstStyle/>
          <a:p>
            <a:r>
              <a:rPr lang="en-US" sz="2000" dirty="0" err="1">
                <a:solidFill>
                  <a:srgbClr val="000000"/>
                </a:solidFill>
              </a:rPr>
              <a:t>registry_key</a:t>
            </a:r>
            <a:r>
              <a:rPr lang="en-US" sz="2000" dirty="0">
                <a:solidFill>
                  <a:srgbClr val="000000"/>
                </a:solidFill>
              </a:rPr>
              <a:t> </a:t>
            </a:r>
            <a:r>
              <a:rPr lang="en-US" sz="2000" dirty="0">
                <a:solidFill>
                  <a:srgbClr val="4E9A06"/>
                </a:solidFill>
              </a:rPr>
              <a:t>"HKEY_LOCAL_MACHINE\\SOFTWARE\\Microsoft\\Windows\\</a:t>
            </a:r>
            <a:r>
              <a:rPr lang="en-US" sz="2000" dirty="0" err="1">
                <a:solidFill>
                  <a:srgbClr val="4E9A06"/>
                </a:solidFill>
              </a:rPr>
              <a:t>CurrentVersion</a:t>
            </a:r>
            <a:r>
              <a:rPr lang="en-US" sz="2000" dirty="0">
                <a:solidFill>
                  <a:srgbClr val="4E9A06"/>
                </a:solidFill>
              </a:rPr>
              <a:t>\\Policies\\System" </a:t>
            </a:r>
            <a:r>
              <a:rPr lang="en-US" sz="2000" b="1" dirty="0">
                <a:solidFill>
                  <a:srgbClr val="204A87"/>
                </a:solidFill>
              </a:rPr>
              <a:t>do</a:t>
            </a:r>
          </a:p>
          <a:p>
            <a:r>
              <a:rPr lang="fi-FI" sz="2000" dirty="0"/>
              <a:t>  </a:t>
            </a:r>
            <a:r>
              <a:rPr lang="fi-FI" sz="2000" dirty="0" err="1">
                <a:solidFill>
                  <a:srgbClr val="000000"/>
                </a:solidFill>
              </a:rPr>
              <a:t>values</a:t>
            </a:r>
            <a:r>
              <a:rPr lang="fi-FI" sz="2000" dirty="0">
                <a:solidFill>
                  <a:srgbClr val="000000"/>
                </a:solidFill>
              </a:rPr>
              <a:t> </a:t>
            </a:r>
            <a:r>
              <a:rPr lang="fi-FI" sz="2000" b="1" dirty="0">
                <a:solidFill>
                  <a:srgbClr val="CE5C00"/>
                </a:solidFill>
              </a:rPr>
              <a:t>[</a:t>
            </a:r>
            <a:r>
              <a:rPr lang="fi-FI" sz="2000" b="1" dirty="0">
                <a:solidFill>
                  <a:srgbClr val="000000"/>
                </a:solidFill>
              </a:rPr>
              <a:t>{</a:t>
            </a:r>
          </a:p>
          <a:p>
            <a:r>
              <a:rPr lang="en-US" sz="2000" dirty="0"/>
              <a:t>    </a:t>
            </a:r>
            <a:r>
              <a:rPr lang="en-US" sz="2000" dirty="0">
                <a:solidFill>
                  <a:srgbClr val="4E9A06"/>
                </a:solidFill>
              </a:rPr>
              <a:t>:name </a:t>
            </a:r>
            <a:r>
              <a:rPr lang="en-US" sz="2000" b="1" dirty="0">
                <a:solidFill>
                  <a:srgbClr val="CE5C00"/>
                </a:solidFill>
              </a:rPr>
              <a:t>=&gt; </a:t>
            </a:r>
            <a:r>
              <a:rPr lang="en-US" sz="2000" b="1" dirty="0">
                <a:solidFill>
                  <a:srgbClr val="4E9A06"/>
                </a:solidFill>
              </a:rPr>
              <a:t>"</a:t>
            </a:r>
            <a:r>
              <a:rPr lang="en-US" sz="2000" b="1" dirty="0" err="1">
                <a:solidFill>
                  <a:srgbClr val="4E9A06"/>
                </a:solidFill>
              </a:rPr>
              <a:t>EnableLUA</a:t>
            </a:r>
            <a:r>
              <a:rPr lang="en-US" sz="2000" b="1" dirty="0">
                <a:solidFill>
                  <a:srgbClr val="4E9A06"/>
                </a:solidFill>
              </a:rPr>
              <a:t>"</a:t>
            </a:r>
            <a:r>
              <a:rPr lang="en-US" sz="2000" b="1" dirty="0">
                <a:solidFill>
                  <a:srgbClr val="000000"/>
                </a:solidFill>
              </a:rPr>
              <a:t>,</a:t>
            </a:r>
          </a:p>
          <a:p>
            <a:r>
              <a:rPr lang="nl-NL" sz="2000" dirty="0"/>
              <a:t>    </a:t>
            </a:r>
            <a:r>
              <a:rPr lang="nl-NL" sz="2000" dirty="0">
                <a:solidFill>
                  <a:srgbClr val="4E9A06"/>
                </a:solidFill>
              </a:rPr>
              <a:t>:type </a:t>
            </a:r>
            <a:r>
              <a:rPr lang="nl-NL" sz="2000" b="1" dirty="0">
                <a:solidFill>
                  <a:srgbClr val="CE5C00"/>
                </a:solidFill>
              </a:rPr>
              <a:t>=&gt; </a:t>
            </a:r>
            <a:r>
              <a:rPr lang="nl-NL" sz="2000" b="1" dirty="0">
                <a:solidFill>
                  <a:srgbClr val="4E9A06"/>
                </a:solidFill>
              </a:rPr>
              <a:t>:</a:t>
            </a:r>
            <a:r>
              <a:rPr lang="nl-NL" sz="2000" b="1" dirty="0" err="1">
                <a:solidFill>
                  <a:srgbClr val="4E9A06"/>
                </a:solidFill>
              </a:rPr>
              <a:t>dword</a:t>
            </a:r>
            <a:r>
              <a:rPr lang="nl-NL" sz="2000" b="1" dirty="0">
                <a:solidFill>
                  <a:srgbClr val="000000"/>
                </a:solidFill>
              </a:rPr>
              <a:t>,</a:t>
            </a:r>
          </a:p>
          <a:p>
            <a:r>
              <a:rPr lang="nl-NL" sz="2000" dirty="0"/>
              <a:t>    </a:t>
            </a:r>
            <a:r>
              <a:rPr lang="nl-NL" sz="2000" dirty="0">
                <a:solidFill>
                  <a:srgbClr val="4E9A06"/>
                </a:solidFill>
              </a:rPr>
              <a:t>:data </a:t>
            </a:r>
            <a:r>
              <a:rPr lang="nl-NL" sz="2000" b="1" dirty="0">
                <a:solidFill>
                  <a:srgbClr val="CE5C00"/>
                </a:solidFill>
              </a:rPr>
              <a:t>=&gt; </a:t>
            </a:r>
            <a:r>
              <a:rPr lang="nl-NL" sz="2000" b="1" dirty="0">
                <a:solidFill>
                  <a:srgbClr val="0000CF"/>
                </a:solidFill>
              </a:rPr>
              <a:t>0</a:t>
            </a:r>
          </a:p>
          <a:p>
            <a:r>
              <a:rPr lang="nl-NL" sz="2000" dirty="0"/>
              <a:t>    </a:t>
            </a:r>
            <a:r>
              <a:rPr lang="nl-NL" sz="2000" b="1" dirty="0">
                <a:solidFill>
                  <a:srgbClr val="000000"/>
                </a:solidFill>
              </a:rPr>
              <a:t>}</a:t>
            </a:r>
            <a:r>
              <a:rPr lang="nl-NL" sz="2000" b="1" dirty="0">
                <a:solidFill>
                  <a:srgbClr val="CE5C00"/>
                </a:solidFill>
              </a:rPr>
              <a:t>]</a:t>
            </a:r>
          </a:p>
          <a:p>
            <a:r>
              <a:rPr lang="nl-NL" sz="2000" dirty="0"/>
              <a:t>  </a:t>
            </a:r>
            <a:r>
              <a:rPr lang="nl-NL" sz="2000" dirty="0">
                <a:solidFill>
                  <a:srgbClr val="000000"/>
                </a:solidFill>
              </a:rPr>
              <a:t>action </a:t>
            </a:r>
            <a:r>
              <a:rPr lang="nl-NL" sz="2000" dirty="0">
                <a:solidFill>
                  <a:srgbClr val="4E9A06"/>
                </a:solidFill>
              </a:rPr>
              <a:t>:</a:t>
            </a:r>
            <a:r>
              <a:rPr lang="nl-NL" sz="2000" dirty="0" err="1">
                <a:solidFill>
                  <a:srgbClr val="4E9A06"/>
                </a:solidFill>
              </a:rPr>
              <a:t>create</a:t>
            </a:r>
            <a:endParaRPr lang="nl-NL" sz="2000" dirty="0">
              <a:solidFill>
                <a:srgbClr val="4E9A06"/>
              </a:solidFill>
            </a:endParaRPr>
          </a:p>
          <a:p>
            <a:r>
              <a:rPr lang="nl-NL" sz="2000" b="1" dirty="0">
                <a:solidFill>
                  <a:srgbClr val="204A87"/>
                </a:solidFill>
              </a:rPr>
              <a:t>end</a:t>
            </a:r>
          </a:p>
        </p:txBody>
      </p:sp>
    </p:spTree>
    <p:extLst>
      <p:ext uri="{BB962C8B-B14F-4D97-AF65-F5344CB8AC3E}">
        <p14:creationId xmlns:p14="http://schemas.microsoft.com/office/powerpoint/2010/main" val="1479237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Resources</a:t>
            </a:r>
            <a:endParaRPr lang="en-US" dirty="0"/>
          </a:p>
        </p:txBody>
      </p:sp>
      <p:sp>
        <p:nvSpPr>
          <p:cNvPr id="5" name="Text Placeholder 4"/>
          <p:cNvSpPr>
            <a:spLocks noGrp="1"/>
          </p:cNvSpPr>
          <p:nvPr>
            <p:ph type="body" sz="quarter" idx="10"/>
          </p:nvPr>
        </p:nvSpPr>
        <p:spPr/>
        <p:txBody>
          <a:bodyPr/>
          <a:lstStyle/>
          <a:p>
            <a:r>
              <a:rPr lang="en-US" dirty="0" smtClean="0"/>
              <a:t>Piece of the system and its desired state</a:t>
            </a:r>
          </a:p>
          <a:p>
            <a:endParaRPr lang="en-US" dirty="0" smtClean="0"/>
          </a:p>
          <a:p>
            <a:r>
              <a:rPr lang="en-US" dirty="0" smtClean="0"/>
              <a:t>http://</a:t>
            </a:r>
            <a:r>
              <a:rPr lang="en-US" dirty="0" err="1" smtClean="0"/>
              <a:t>docs.chef.io</a:t>
            </a:r>
            <a:r>
              <a:rPr lang="en-US" dirty="0" smtClean="0"/>
              <a:t>/</a:t>
            </a:r>
            <a:r>
              <a:rPr lang="en-US" dirty="0"/>
              <a:t>chef/</a:t>
            </a:r>
            <a:r>
              <a:rPr lang="en-US" dirty="0" err="1" smtClean="0"/>
              <a:t>resources.html</a:t>
            </a:r>
            <a:endParaRPr lang="en-US" dirty="0" smtClean="0"/>
          </a:p>
          <a:p>
            <a:endParaRPr lang="en-US" dirty="0"/>
          </a:p>
        </p:txBody>
      </p:sp>
    </p:spTree>
    <p:extLst>
      <p:ext uri="{BB962C8B-B14F-4D97-AF65-F5344CB8AC3E}">
        <p14:creationId xmlns:p14="http://schemas.microsoft.com/office/powerpoint/2010/main" val="3269169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a:xfrm>
            <a:off x="457200" y="2159673"/>
            <a:ext cx="11201400" cy="4149687"/>
          </a:xfrm>
        </p:spPr>
        <p:txBody>
          <a:bodyPr>
            <a:normAutofit fontScale="70000" lnSpcReduction="20000"/>
          </a:bodyPr>
          <a:lstStyle/>
          <a:p>
            <a:r>
              <a:rPr lang="en-US" dirty="0"/>
              <a:t>The authenticity of host '54.165.227.226 (54.165.227.226)' can't be established.</a:t>
            </a:r>
          </a:p>
          <a:p>
            <a:r>
              <a:rPr lang="en-US" dirty="0"/>
              <a:t>RSA key fingerprint is c1:ec:ab:66:fb:22:4a:8f:c2:c5:9b:26:77:f3:dd:b3.</a:t>
            </a:r>
          </a:p>
          <a:p>
            <a:r>
              <a:rPr lang="en-US" dirty="0"/>
              <a:t>Are you sure you want to continue connecting (yes/no)? yes</a:t>
            </a:r>
          </a:p>
          <a:p>
            <a:r>
              <a:rPr lang="en-US" dirty="0"/>
              <a:t>Warning: Permanently added '54.165.227.226' (RSA) to the list of known hosts.</a:t>
            </a:r>
          </a:p>
          <a:p>
            <a:r>
              <a:rPr lang="en-US" dirty="0"/>
              <a:t>chef@54.165.227.226's password:</a:t>
            </a:r>
          </a:p>
        </p:txBody>
      </p:sp>
      <p:sp>
        <p:nvSpPr>
          <p:cNvPr id="4" name="Title 3"/>
          <p:cNvSpPr>
            <a:spLocks noGrp="1"/>
          </p:cNvSpPr>
          <p:nvPr>
            <p:ph type="title"/>
          </p:nvPr>
        </p:nvSpPr>
        <p:spPr>
          <a:xfrm>
            <a:off x="457200" y="228599"/>
            <a:ext cx="11201400" cy="1218795"/>
          </a:xfrm>
        </p:spPr>
        <p:txBody>
          <a:bodyPr/>
          <a:lstStyle/>
          <a:p>
            <a:r>
              <a:rPr lang="en-US" dirty="0" smtClean="0"/>
              <a:t>Login to your lab </a:t>
            </a:r>
            <a:r>
              <a:rPr lang="en-US" dirty="0" smtClean="0"/>
              <a:t>machine   </a:t>
            </a:r>
            <a:br>
              <a:rPr lang="en-US" dirty="0" smtClean="0"/>
            </a:b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err="1" smtClean="0"/>
              <a:t>ssh</a:t>
            </a:r>
            <a:r>
              <a:rPr lang="en-US" dirty="0"/>
              <a:t> chef@54.164.75.30</a:t>
            </a:r>
          </a:p>
        </p:txBody>
      </p:sp>
      <p:sp>
        <p:nvSpPr>
          <p:cNvPr id="8" name="TextBox 7"/>
          <p:cNvSpPr txBox="1"/>
          <p:nvPr/>
        </p:nvSpPr>
        <p:spPr>
          <a:xfrm>
            <a:off x="8085222" y="99332"/>
            <a:ext cx="3065509" cy="738664"/>
          </a:xfrm>
          <a:prstGeom prst="rect">
            <a:avLst/>
          </a:prstGeom>
          <a:noFill/>
        </p:spPr>
        <p:txBody>
          <a:bodyPr wrap="square" lIns="0" tIns="0" rIns="0" bIns="0" rtlCol="0">
            <a:spAutoFit/>
          </a:bodyPr>
          <a:lstStyle/>
          <a:p>
            <a:r>
              <a:rPr lang="en-US" sz="2400" dirty="0"/>
              <a:t>username chef</a:t>
            </a:r>
            <a:br>
              <a:rPr lang="en-US" sz="2400" dirty="0"/>
            </a:br>
            <a:r>
              <a:rPr lang="en-US" sz="2400" dirty="0"/>
              <a:t>password </a:t>
            </a:r>
            <a:r>
              <a:rPr lang="en-US" sz="2400" dirty="0" err="1"/>
              <a:t>chef.io</a:t>
            </a:r>
            <a:endParaRPr lang="en-US" sz="2400" dirty="0" smtClean="0">
              <a:solidFill>
                <a:schemeClr val="accent3">
                  <a:lumMod val="50000"/>
                </a:schemeClr>
              </a:solidFill>
            </a:endParaRPr>
          </a:p>
        </p:txBody>
      </p:sp>
    </p:spTree>
    <p:extLst>
      <p:ext uri="{BB962C8B-B14F-4D97-AF65-F5344CB8AC3E}">
        <p14:creationId xmlns:p14="http://schemas.microsoft.com/office/powerpoint/2010/main" val="3500869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Welcome to your workstation</a:t>
            </a:r>
            <a:endParaRPr lang="en-US" dirty="0"/>
          </a:p>
        </p:txBody>
      </p:sp>
      <p:sp>
        <p:nvSpPr>
          <p:cNvPr id="6" name="Text Placeholder 5"/>
          <p:cNvSpPr>
            <a:spLocks noGrp="1"/>
          </p:cNvSpPr>
          <p:nvPr>
            <p:ph type="body" sz="quarter" idx="10"/>
          </p:nvPr>
        </p:nvSpPr>
        <p:spPr>
          <a:xfrm>
            <a:off x="457200" y="1143000"/>
            <a:ext cx="11201400" cy="5257800"/>
          </a:xfrm>
        </p:spPr>
        <p:txBody>
          <a:bodyPr/>
          <a:lstStyle/>
          <a:p>
            <a:r>
              <a:rPr lang="en-US" dirty="0" err="1" smtClean="0"/>
              <a:t>ChefDK</a:t>
            </a:r>
            <a:r>
              <a:rPr lang="en-US" dirty="0" smtClean="0"/>
              <a:t> version 0.10.0 is installed</a:t>
            </a:r>
          </a:p>
          <a:p>
            <a:pPr lvl="1"/>
            <a:r>
              <a:rPr lang="en-US" dirty="0" smtClean="0">
                <a:latin typeface="Courier New"/>
                <a:cs typeface="Courier New"/>
              </a:rPr>
              <a:t>chef --version</a:t>
            </a:r>
          </a:p>
          <a:p>
            <a:r>
              <a:rPr lang="en-US" dirty="0" smtClean="0"/>
              <a:t>Chef user has </a:t>
            </a:r>
            <a:r>
              <a:rPr lang="en-US" dirty="0" err="1" smtClean="0"/>
              <a:t>passwordless</a:t>
            </a:r>
            <a:r>
              <a:rPr lang="en-US" dirty="0" smtClean="0"/>
              <a:t> </a:t>
            </a:r>
            <a:r>
              <a:rPr lang="en-US" dirty="0" err="1" smtClean="0"/>
              <a:t>sudo</a:t>
            </a:r>
            <a:r>
              <a:rPr lang="en-US" dirty="0" smtClean="0"/>
              <a:t> access</a:t>
            </a:r>
          </a:p>
          <a:p>
            <a:pPr lvl="1"/>
            <a:r>
              <a:rPr lang="en-US" dirty="0" err="1" smtClean="0">
                <a:latin typeface="Courier New"/>
                <a:cs typeface="Courier New"/>
              </a:rPr>
              <a:t>sudo</a:t>
            </a:r>
            <a:r>
              <a:rPr lang="en-US" dirty="0" smtClean="0">
                <a:latin typeface="Courier New"/>
                <a:cs typeface="Courier New"/>
              </a:rPr>
              <a:t> cat /</a:t>
            </a:r>
            <a:r>
              <a:rPr lang="en-US" dirty="0" err="1" smtClean="0">
                <a:latin typeface="Courier New"/>
                <a:cs typeface="Courier New"/>
              </a:rPr>
              <a:t>etc</a:t>
            </a:r>
            <a:r>
              <a:rPr lang="en-US" dirty="0" smtClean="0">
                <a:latin typeface="Courier New"/>
                <a:cs typeface="Courier New"/>
              </a:rPr>
              <a:t>/shadow</a:t>
            </a:r>
            <a:endParaRPr lang="en-US" dirty="0">
              <a:latin typeface="Courier New"/>
              <a:cs typeface="Courier New"/>
            </a:endParaRPr>
          </a:p>
        </p:txBody>
      </p:sp>
    </p:spTree>
    <p:extLst>
      <p:ext uri="{BB962C8B-B14F-4D97-AF65-F5344CB8AC3E}">
        <p14:creationId xmlns:p14="http://schemas.microsoft.com/office/powerpoint/2010/main" val="1296975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chef-apply</a:t>
            </a:r>
            <a:endParaRPr lang="en-US" dirty="0"/>
          </a:p>
        </p:txBody>
      </p:sp>
      <p:sp>
        <p:nvSpPr>
          <p:cNvPr id="6" name="Text Placeholder 5"/>
          <p:cNvSpPr>
            <a:spLocks noGrp="1"/>
          </p:cNvSpPr>
          <p:nvPr>
            <p:ph type="body" sz="quarter" idx="10"/>
          </p:nvPr>
        </p:nvSpPr>
        <p:spPr/>
        <p:txBody>
          <a:bodyPr/>
          <a:lstStyle/>
          <a:p>
            <a:r>
              <a:rPr lang="en-US" dirty="0" smtClean="0"/>
              <a:t>chef-apply is an executable program that allows you to work with resources</a:t>
            </a:r>
          </a:p>
          <a:p>
            <a:r>
              <a:rPr lang="en-US" dirty="0" smtClean="0"/>
              <a:t>Is included as part of the </a:t>
            </a:r>
            <a:r>
              <a:rPr lang="en-US" dirty="0" err="1" smtClean="0"/>
              <a:t>ChefDK</a:t>
            </a:r>
            <a:endParaRPr lang="en-US" dirty="0" smtClean="0"/>
          </a:p>
          <a:p>
            <a:r>
              <a:rPr lang="en-US" dirty="0" smtClean="0"/>
              <a:t>A great way to explore resources</a:t>
            </a:r>
          </a:p>
          <a:p>
            <a:r>
              <a:rPr lang="en-US" dirty="0" smtClean="0"/>
              <a:t>NOT how you’ll eventually use Chef in production</a:t>
            </a:r>
            <a:endParaRPr lang="en-US" dirty="0"/>
          </a:p>
        </p:txBody>
      </p:sp>
    </p:spTree>
    <p:extLst>
      <p:ext uri="{BB962C8B-B14F-4D97-AF65-F5344CB8AC3E}">
        <p14:creationId xmlns:p14="http://schemas.microsoft.com/office/powerpoint/2010/main" val="162689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Prerequisites</a:t>
            </a:r>
            <a:endParaRPr lang="en-US" dirty="0"/>
          </a:p>
        </p:txBody>
      </p:sp>
      <p:sp>
        <p:nvSpPr>
          <p:cNvPr id="6" name="Text Placeholder 5"/>
          <p:cNvSpPr>
            <a:spLocks noGrp="1"/>
          </p:cNvSpPr>
          <p:nvPr>
            <p:ph type="body" sz="quarter" idx="10"/>
          </p:nvPr>
        </p:nvSpPr>
        <p:spPr/>
        <p:txBody>
          <a:bodyPr/>
          <a:lstStyle/>
          <a:p>
            <a:r>
              <a:rPr lang="en-US" sz="3600" dirty="0"/>
              <a:t>Install Chef DK - </a:t>
            </a:r>
            <a:r>
              <a:rPr lang="en-US" sz="3600" dirty="0" err="1" smtClean="0"/>
              <a:t>downloads.getchef.com</a:t>
            </a:r>
            <a:r>
              <a:rPr lang="en-US" sz="3600" dirty="0"/>
              <a:t>/chef-</a:t>
            </a:r>
            <a:r>
              <a:rPr lang="en-US" sz="3600" dirty="0" err="1" smtClean="0"/>
              <a:t>dk</a:t>
            </a:r>
            <a:endParaRPr lang="en-US" sz="3600" dirty="0" smtClean="0"/>
          </a:p>
          <a:p>
            <a:r>
              <a:rPr lang="en-US" sz="3600" dirty="0" smtClean="0"/>
              <a:t>Have an </a:t>
            </a:r>
            <a:r>
              <a:rPr lang="en-US" sz="3600" dirty="0" err="1" smtClean="0"/>
              <a:t>ssh</a:t>
            </a:r>
            <a:r>
              <a:rPr lang="en-US" sz="3600" dirty="0" smtClean="0"/>
              <a:t> client</a:t>
            </a:r>
          </a:p>
          <a:p>
            <a:r>
              <a:rPr lang="en-US" sz="3600" dirty="0" smtClean="0"/>
              <a:t>Have a good text editor (Atom, Sublime, vim, </a:t>
            </a:r>
            <a:r>
              <a:rPr lang="en-US" sz="3600" dirty="0" err="1" smtClean="0"/>
              <a:t>emacs</a:t>
            </a:r>
            <a:r>
              <a:rPr lang="en-US" sz="3600" dirty="0" smtClean="0"/>
              <a:t>)</a:t>
            </a:r>
          </a:p>
          <a:p>
            <a:endParaRPr lang="en-US" sz="3600" dirty="0" smtClean="0"/>
          </a:p>
          <a:p>
            <a:r>
              <a:rPr lang="en-US" sz="3600" dirty="0" err="1" smtClean="0"/>
              <a:t>Git</a:t>
            </a:r>
            <a:r>
              <a:rPr lang="en-US" sz="3600" dirty="0" smtClean="0"/>
              <a:t> &amp; </a:t>
            </a:r>
            <a:r>
              <a:rPr lang="en-US" sz="3600" dirty="0" err="1" smtClean="0"/>
              <a:t>GitHub</a:t>
            </a:r>
            <a:r>
              <a:rPr lang="en-US" sz="3600" dirty="0" smtClean="0"/>
              <a:t> Account (Optional)</a:t>
            </a:r>
          </a:p>
          <a:p>
            <a:endParaRPr lang="en-US" sz="3600" dirty="0"/>
          </a:p>
          <a:p>
            <a:pPr marL="0" indent="0">
              <a:buNone/>
            </a:pPr>
            <a:endParaRPr lang="en-US" sz="3600" dirty="0"/>
          </a:p>
        </p:txBody>
      </p:sp>
    </p:spTree>
    <p:extLst>
      <p:ext uri="{BB962C8B-B14F-4D97-AF65-F5344CB8AC3E}">
        <p14:creationId xmlns:p14="http://schemas.microsoft.com/office/powerpoint/2010/main" val="2176247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sz="2300" dirty="0"/>
              <a:t>Recipe: (chef-apply cookbook)::(chef-apply recipe)</a:t>
            </a:r>
          </a:p>
          <a:p>
            <a:r>
              <a:rPr lang="en-US" sz="2300" dirty="0"/>
              <a:t>  * </a:t>
            </a:r>
            <a:r>
              <a:rPr lang="en-US" sz="2300" dirty="0" err="1"/>
              <a:t>yum_package</a:t>
            </a:r>
            <a:r>
              <a:rPr lang="en-US" sz="2300" dirty="0"/>
              <a:t>[</a:t>
            </a:r>
            <a:r>
              <a:rPr lang="en-US" sz="2300" dirty="0" err="1"/>
              <a:t>cowsay</a:t>
            </a:r>
            <a:r>
              <a:rPr lang="en-US" sz="2300" dirty="0"/>
              <a:t>] action install</a:t>
            </a:r>
          </a:p>
          <a:p>
            <a:r>
              <a:rPr lang="en-US" sz="2300" dirty="0"/>
              <a:t>    - install version 3.03-8.2.amzn1 of package </a:t>
            </a:r>
            <a:r>
              <a:rPr lang="en-US" sz="2300" dirty="0" err="1"/>
              <a:t>cowsay</a:t>
            </a:r>
            <a:endParaRPr lang="en-US" sz="2300" dirty="0"/>
          </a:p>
        </p:txBody>
      </p:sp>
      <p:sp>
        <p:nvSpPr>
          <p:cNvPr id="3" name="Title 2"/>
          <p:cNvSpPr>
            <a:spLocks noGrp="1"/>
          </p:cNvSpPr>
          <p:nvPr>
            <p:ph type="title"/>
          </p:nvPr>
        </p:nvSpPr>
        <p:spPr/>
        <p:txBody>
          <a:bodyPr/>
          <a:lstStyle/>
          <a:p>
            <a:r>
              <a:rPr lang="en-US" dirty="0" smtClean="0"/>
              <a:t>Install </a:t>
            </a:r>
            <a:r>
              <a:rPr lang="en-US" dirty="0" err="1" smtClean="0"/>
              <a:t>cowsay</a:t>
            </a:r>
            <a:endParaRPr lang="en-US" dirty="0"/>
          </a:p>
        </p:txBody>
      </p:sp>
      <p:sp>
        <p:nvSpPr>
          <p:cNvPr id="4" name="Content Placeholder 3"/>
          <p:cNvSpPr>
            <a:spLocks noGrp="1"/>
          </p:cNvSpPr>
          <p:nvPr>
            <p:ph sz="quarter" idx="12"/>
          </p:nvPr>
        </p:nvSpPr>
        <p:spPr/>
        <p:txBody>
          <a:bodyPr>
            <a:normAutofit fontScale="85000" lnSpcReduction="10000"/>
          </a:bodyPr>
          <a:lstStyle/>
          <a:p>
            <a:r>
              <a:rPr lang="en-US" dirty="0" err="1" smtClean="0"/>
              <a:t>sudo</a:t>
            </a:r>
            <a:r>
              <a:rPr lang="en-US" dirty="0" smtClean="0"/>
              <a:t> chef-apply -e "package '</a:t>
            </a:r>
            <a:r>
              <a:rPr lang="en-US" dirty="0" err="1" smtClean="0"/>
              <a:t>cowsay</a:t>
            </a:r>
            <a:r>
              <a:rPr lang="en-US" dirty="0" smtClean="0"/>
              <a:t>'"</a:t>
            </a:r>
            <a:endParaRPr lang="en-US" dirty="0"/>
          </a:p>
        </p:txBody>
      </p:sp>
    </p:spTree>
    <p:extLst>
      <p:ext uri="{BB962C8B-B14F-4D97-AF65-F5344CB8AC3E}">
        <p14:creationId xmlns:p14="http://schemas.microsoft.com/office/powerpoint/2010/main" val="4157438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pl-PL" sz="2300" dirty="0"/>
              <a:t> ________________</a:t>
            </a:r>
          </a:p>
          <a:p>
            <a:r>
              <a:rPr lang="pl-PL" sz="2300" dirty="0"/>
              <a:t>&lt; hello, </a:t>
            </a:r>
            <a:r>
              <a:rPr lang="pl-PL" sz="2300" dirty="0" smtClean="0"/>
              <a:t>#</a:t>
            </a:r>
            <a:r>
              <a:rPr lang="pl-PL" sz="2300" dirty="0" err="1" smtClean="0"/>
              <a:t>cheffriends</a:t>
            </a:r>
            <a:r>
              <a:rPr lang="pl-PL" sz="2300" dirty="0" smtClean="0"/>
              <a:t>&gt;</a:t>
            </a:r>
            <a:endParaRPr lang="pl-PL" sz="2300" dirty="0"/>
          </a:p>
          <a:p>
            <a:r>
              <a:rPr lang="pl-PL" sz="2300" dirty="0"/>
              <a:t> ----------------</a:t>
            </a:r>
          </a:p>
          <a:p>
            <a:r>
              <a:rPr lang="pl-PL" sz="2300" dirty="0"/>
              <a:t>        \   ^__^</a:t>
            </a:r>
          </a:p>
          <a:p>
            <a:r>
              <a:rPr lang="pl-PL" sz="2300" dirty="0"/>
              <a:t>         \  (</a:t>
            </a:r>
            <a:r>
              <a:rPr lang="pl-PL" sz="2300" dirty="0" err="1"/>
              <a:t>oo</a:t>
            </a:r>
            <a:r>
              <a:rPr lang="pl-PL" sz="2300" dirty="0"/>
              <a:t>)\_______</a:t>
            </a:r>
          </a:p>
          <a:p>
            <a:r>
              <a:rPr lang="pl-PL" sz="2300" dirty="0"/>
              <a:t>            (__)\       )\/\</a:t>
            </a:r>
          </a:p>
          <a:p>
            <a:r>
              <a:rPr lang="pl-PL" sz="2300" dirty="0"/>
              <a:t>                ||----w |</a:t>
            </a:r>
          </a:p>
          <a:p>
            <a:r>
              <a:rPr lang="pl-PL" sz="2300" dirty="0"/>
              <a:t>                ||     ||</a:t>
            </a:r>
          </a:p>
          <a:p>
            <a:endParaRPr lang="en-US" sz="2300" dirty="0"/>
          </a:p>
        </p:txBody>
      </p:sp>
      <p:sp>
        <p:nvSpPr>
          <p:cNvPr id="3" name="Title 2"/>
          <p:cNvSpPr>
            <a:spLocks noGrp="1"/>
          </p:cNvSpPr>
          <p:nvPr>
            <p:ph type="title"/>
          </p:nvPr>
        </p:nvSpPr>
        <p:spPr/>
        <p:txBody>
          <a:bodyPr/>
          <a:lstStyle/>
          <a:p>
            <a:r>
              <a:rPr lang="en-US" dirty="0" smtClean="0"/>
              <a:t>Say hello</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smtClean="0"/>
              <a:t>cowsay</a:t>
            </a:r>
            <a:r>
              <a:rPr lang="en-US" dirty="0"/>
              <a:t> "hello, </a:t>
            </a:r>
            <a:r>
              <a:rPr lang="en-US" dirty="0" smtClean="0"/>
              <a:t>#</a:t>
            </a:r>
            <a:r>
              <a:rPr lang="en-US" dirty="0" err="1" smtClean="0"/>
              <a:t>cheffriend</a:t>
            </a:r>
            <a:r>
              <a:rPr lang="en-US" dirty="0" err="1"/>
              <a:t>s</a:t>
            </a:r>
            <a:r>
              <a:rPr lang="en-US" dirty="0" smtClean="0"/>
              <a:t>"</a:t>
            </a:r>
            <a:endParaRPr lang="en-US" dirty="0"/>
          </a:p>
        </p:txBody>
      </p:sp>
    </p:spTree>
    <p:extLst>
      <p:ext uri="{BB962C8B-B14F-4D97-AF65-F5344CB8AC3E}">
        <p14:creationId xmlns:p14="http://schemas.microsoft.com/office/powerpoint/2010/main" val="1392631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Resources</a:t>
            </a:r>
            <a:endParaRPr lang="en-US" dirty="0"/>
          </a:p>
        </p:txBody>
      </p:sp>
      <p:sp>
        <p:nvSpPr>
          <p:cNvPr id="6" name="Text Placeholder 5"/>
          <p:cNvSpPr>
            <a:spLocks noGrp="1"/>
          </p:cNvSpPr>
          <p:nvPr>
            <p:ph type="body" sz="quarter" idx="10"/>
          </p:nvPr>
        </p:nvSpPr>
        <p:spPr/>
        <p:txBody>
          <a:bodyPr/>
          <a:lstStyle/>
          <a:p>
            <a:r>
              <a:rPr lang="en-US" dirty="0" smtClean="0"/>
              <a:t>Describe the desired state</a:t>
            </a:r>
          </a:p>
          <a:p>
            <a:r>
              <a:rPr lang="en-US" dirty="0" smtClean="0"/>
              <a:t>Do not need to tell Chef how to get there</a:t>
            </a:r>
          </a:p>
          <a:p>
            <a:endParaRPr lang="en-US" dirty="0"/>
          </a:p>
          <a:p>
            <a:r>
              <a:rPr lang="en-US" dirty="0" smtClean="0"/>
              <a:t>What happens if you re-run the chef-apply command?</a:t>
            </a:r>
            <a:endParaRPr lang="en-US" dirty="0"/>
          </a:p>
        </p:txBody>
      </p:sp>
    </p:spTree>
    <p:extLst>
      <p:ext uri="{BB962C8B-B14F-4D97-AF65-F5344CB8AC3E}">
        <p14:creationId xmlns:p14="http://schemas.microsoft.com/office/powerpoint/2010/main" val="2195368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2800" dirty="0"/>
              <a:t>Recipe: (chef-apply cookbook)::(chef-apply recipe)</a:t>
            </a:r>
          </a:p>
          <a:p>
            <a:r>
              <a:rPr lang="en-US" sz="2800" dirty="0"/>
              <a:t>  * </a:t>
            </a:r>
            <a:r>
              <a:rPr lang="en-US" sz="2800" dirty="0" err="1"/>
              <a:t>yum_package</a:t>
            </a:r>
            <a:r>
              <a:rPr lang="en-US" sz="2800" dirty="0"/>
              <a:t>[</a:t>
            </a:r>
            <a:r>
              <a:rPr lang="en-US" sz="2800" dirty="0" err="1"/>
              <a:t>cowsay</a:t>
            </a:r>
            <a:r>
              <a:rPr lang="en-US" sz="2800" dirty="0"/>
              <a:t>] action install (up to date)</a:t>
            </a:r>
          </a:p>
        </p:txBody>
      </p:sp>
      <p:sp>
        <p:nvSpPr>
          <p:cNvPr id="4" name="Title 3"/>
          <p:cNvSpPr>
            <a:spLocks noGrp="1"/>
          </p:cNvSpPr>
          <p:nvPr>
            <p:ph type="title"/>
          </p:nvPr>
        </p:nvSpPr>
        <p:spPr/>
        <p:txBody>
          <a:bodyPr/>
          <a:lstStyle/>
          <a:p>
            <a:r>
              <a:rPr lang="en-US" dirty="0" smtClean="0"/>
              <a:t>Install </a:t>
            </a:r>
            <a:r>
              <a:rPr lang="en-US" dirty="0" err="1" smtClean="0"/>
              <a:t>cowsay</a:t>
            </a:r>
            <a:r>
              <a:rPr lang="en-US" dirty="0" smtClean="0"/>
              <a:t> again with chef-apply</a:t>
            </a:r>
            <a:endParaRPr lang="en-US" dirty="0"/>
          </a:p>
        </p:txBody>
      </p:sp>
      <p:sp>
        <p:nvSpPr>
          <p:cNvPr id="6" name="Content Placeholder 5"/>
          <p:cNvSpPr>
            <a:spLocks noGrp="1"/>
          </p:cNvSpPr>
          <p:nvPr>
            <p:ph sz="quarter" idx="12"/>
          </p:nvPr>
        </p:nvSpPr>
        <p:spPr/>
        <p:txBody>
          <a:bodyPr>
            <a:normAutofit fontScale="85000" lnSpcReduction="10000"/>
          </a:bodyPr>
          <a:lstStyle/>
          <a:p>
            <a:r>
              <a:rPr lang="en-US" dirty="0" err="1"/>
              <a:t>sudo</a:t>
            </a:r>
            <a:r>
              <a:rPr lang="en-US" dirty="0"/>
              <a:t> chef-apply -e "package </a:t>
            </a:r>
            <a:r>
              <a:rPr lang="en-US" dirty="0" smtClean="0"/>
              <a:t>'</a:t>
            </a:r>
            <a:r>
              <a:rPr lang="en-US" dirty="0" err="1" smtClean="0"/>
              <a:t>cowsay</a:t>
            </a:r>
            <a:r>
              <a:rPr lang="en-US" dirty="0" smtClean="0"/>
              <a:t>'</a:t>
            </a:r>
            <a:r>
              <a:rPr lang="en-US" dirty="0"/>
              <a:t>"</a:t>
            </a:r>
          </a:p>
        </p:txBody>
      </p:sp>
    </p:spTree>
    <p:extLst>
      <p:ext uri="{BB962C8B-B14F-4D97-AF65-F5344CB8AC3E}">
        <p14:creationId xmlns:p14="http://schemas.microsoft.com/office/powerpoint/2010/main" val="2799168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test 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Tree>
    <p:extLst>
      <p:ext uri="{BB962C8B-B14F-4D97-AF65-F5344CB8AC3E}">
        <p14:creationId xmlns:p14="http://schemas.microsoft.com/office/powerpoint/2010/main" val="772144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t> 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smtClean="0">
                <a:solidFill>
                  <a:srgbClr val="4E9A06"/>
                </a:solidFill>
              </a:rPr>
              <a:t>"vim"</a:t>
            </a:r>
            <a:endParaRPr lang="en-US" dirty="0">
              <a:solidFill>
                <a:srgbClr val="4E9A06"/>
              </a:solidFill>
            </a:endParaRP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sp>
        <p:nvSpPr>
          <p:cNvPr id="10" name="Text Placeholder 5"/>
          <p:cNvSpPr txBox="1">
            <a:spLocks/>
          </p:cNvSpPr>
          <p:nvPr/>
        </p:nvSpPr>
        <p:spPr bwMode="white">
          <a:xfrm>
            <a:off x="6163734" y="4958645"/>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endParaRPr lang="en-US" dirty="0"/>
          </a:p>
        </p:txBody>
      </p:sp>
      <p:sp>
        <p:nvSpPr>
          <p:cNvPr id="21" name="Rectangle 20"/>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Tree>
    <p:extLst>
      <p:ext uri="{BB962C8B-B14F-4D97-AF65-F5344CB8AC3E}">
        <p14:creationId xmlns:p14="http://schemas.microsoft.com/office/powerpoint/2010/main" val="3050865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solidFill>
                  <a:srgbClr val="F18B21"/>
                </a:solidFill>
              </a:rPr>
              <a:t> </a:t>
            </a:r>
            <a:r>
              <a:rPr lang="en-US" dirty="0"/>
              <a:t>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cxnSp>
        <p:nvCxnSpPr>
          <p:cNvPr id="3" name="Straight Arrow Connector 2"/>
          <p:cNvCxnSpPr>
            <a:stCxn id="8" idx="2"/>
          </p:cNvCxnSpPr>
          <p:nvPr/>
        </p:nvCxnSpPr>
        <p:spPr>
          <a:xfrm flipH="1">
            <a:off x="6886222" y="2667001"/>
            <a:ext cx="2040467" cy="10583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6304845" y="3750735"/>
            <a:ext cx="836818" cy="615553"/>
          </a:xfrm>
          <a:prstGeom prst="rect">
            <a:avLst/>
          </a:prstGeom>
          <a:noFill/>
        </p:spPr>
        <p:txBody>
          <a:bodyPr wrap="none" lIns="0" tIns="0" rIns="0" bIns="0" rtlCol="0">
            <a:spAutoFit/>
          </a:bodyPr>
          <a:lstStyle/>
          <a:p>
            <a:r>
              <a:rPr lang="en-US" sz="4000" dirty="0" smtClean="0">
                <a:solidFill>
                  <a:schemeClr val="accent3">
                    <a:lumMod val="50000"/>
                  </a:schemeClr>
                </a:solidFill>
              </a:rPr>
              <a:t>Yes</a:t>
            </a:r>
          </a:p>
        </p:txBody>
      </p:sp>
      <p:sp>
        <p:nvSpPr>
          <p:cNvPr id="15" name="Rectangle 14"/>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Tree>
    <p:extLst>
      <p:ext uri="{BB962C8B-B14F-4D97-AF65-F5344CB8AC3E}">
        <p14:creationId xmlns:p14="http://schemas.microsoft.com/office/powerpoint/2010/main" val="2709950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solidFill>
                  <a:srgbClr val="F18B21"/>
                </a:solidFill>
              </a:rPr>
              <a:t> </a:t>
            </a:r>
            <a:r>
              <a:rPr lang="en-US" dirty="0"/>
              <a:t>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cxnSp>
        <p:nvCxnSpPr>
          <p:cNvPr id="3" name="Straight Arrow Connector 2"/>
          <p:cNvCxnSpPr>
            <a:stCxn id="8" idx="2"/>
          </p:cNvCxnSpPr>
          <p:nvPr/>
        </p:nvCxnSpPr>
        <p:spPr>
          <a:xfrm flipH="1">
            <a:off x="6886222" y="2667001"/>
            <a:ext cx="2040467" cy="10583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a:off x="6759222" y="4374444"/>
            <a:ext cx="14111" cy="63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6223000" y="4967112"/>
            <a:ext cx="1226297" cy="615553"/>
          </a:xfrm>
          <a:prstGeom prst="rect">
            <a:avLst/>
          </a:prstGeom>
          <a:noFill/>
        </p:spPr>
        <p:txBody>
          <a:bodyPr wrap="none" lIns="0" tIns="0" rIns="0" bIns="0" rtlCol="0">
            <a:spAutoFit/>
          </a:bodyPr>
          <a:lstStyle/>
          <a:p>
            <a:r>
              <a:rPr lang="en-US" sz="4000" dirty="0" smtClean="0">
                <a:solidFill>
                  <a:schemeClr val="accent3">
                    <a:lumMod val="50000"/>
                  </a:schemeClr>
                </a:solidFill>
              </a:rPr>
              <a:t>Done</a:t>
            </a:r>
          </a:p>
        </p:txBody>
      </p:sp>
      <p:sp>
        <p:nvSpPr>
          <p:cNvPr id="21" name="TextBox 20"/>
          <p:cNvSpPr txBox="1"/>
          <p:nvPr/>
        </p:nvSpPr>
        <p:spPr>
          <a:xfrm>
            <a:off x="6304845" y="3750735"/>
            <a:ext cx="836818" cy="615553"/>
          </a:xfrm>
          <a:prstGeom prst="rect">
            <a:avLst/>
          </a:prstGeom>
          <a:noFill/>
        </p:spPr>
        <p:txBody>
          <a:bodyPr wrap="none" lIns="0" tIns="0" rIns="0" bIns="0" rtlCol="0">
            <a:spAutoFit/>
          </a:bodyPr>
          <a:lstStyle/>
          <a:p>
            <a:r>
              <a:rPr lang="en-US" sz="4000" dirty="0" smtClean="0">
                <a:solidFill>
                  <a:schemeClr val="accent3">
                    <a:lumMod val="50000"/>
                  </a:schemeClr>
                </a:solidFill>
              </a:rPr>
              <a:t>Yes</a:t>
            </a:r>
          </a:p>
        </p:txBody>
      </p:sp>
      <p:sp>
        <p:nvSpPr>
          <p:cNvPr id="15" name="Rectangle 14"/>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Tree>
    <p:extLst>
      <p:ext uri="{BB962C8B-B14F-4D97-AF65-F5344CB8AC3E}">
        <p14:creationId xmlns:p14="http://schemas.microsoft.com/office/powerpoint/2010/main" val="871362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solidFill>
                  <a:srgbClr val="F18B21"/>
                </a:solidFill>
              </a:rPr>
              <a:t> </a:t>
            </a:r>
            <a:r>
              <a:rPr lang="en-US" dirty="0"/>
              <a:t>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cxnSp>
        <p:nvCxnSpPr>
          <p:cNvPr id="3" name="Straight Arrow Connector 2"/>
          <p:cNvCxnSpPr>
            <a:stCxn id="8" idx="2"/>
          </p:cNvCxnSpPr>
          <p:nvPr/>
        </p:nvCxnSpPr>
        <p:spPr>
          <a:xfrm flipH="1">
            <a:off x="6886222" y="2667001"/>
            <a:ext cx="2040467" cy="10583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8" idx="2"/>
          </p:cNvCxnSpPr>
          <p:nvPr/>
        </p:nvCxnSpPr>
        <p:spPr>
          <a:xfrm>
            <a:off x="8926689" y="2667001"/>
            <a:ext cx="2136422" cy="10442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a:off x="6759222" y="4374444"/>
            <a:ext cx="14111" cy="63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6223000" y="4967112"/>
            <a:ext cx="1226297" cy="615553"/>
          </a:xfrm>
          <a:prstGeom prst="rect">
            <a:avLst/>
          </a:prstGeom>
          <a:noFill/>
        </p:spPr>
        <p:txBody>
          <a:bodyPr wrap="none" lIns="0" tIns="0" rIns="0" bIns="0" rtlCol="0">
            <a:spAutoFit/>
          </a:bodyPr>
          <a:lstStyle/>
          <a:p>
            <a:r>
              <a:rPr lang="en-US" sz="4000" dirty="0" smtClean="0">
                <a:solidFill>
                  <a:schemeClr val="accent3">
                    <a:lumMod val="50000"/>
                  </a:schemeClr>
                </a:solidFill>
              </a:rPr>
              <a:t>Done</a:t>
            </a:r>
          </a:p>
        </p:txBody>
      </p:sp>
      <p:sp>
        <p:nvSpPr>
          <p:cNvPr id="21" name="TextBox 20"/>
          <p:cNvSpPr txBox="1"/>
          <p:nvPr/>
        </p:nvSpPr>
        <p:spPr>
          <a:xfrm>
            <a:off x="6304845" y="3750735"/>
            <a:ext cx="836818" cy="615553"/>
          </a:xfrm>
          <a:prstGeom prst="rect">
            <a:avLst/>
          </a:prstGeom>
          <a:noFill/>
        </p:spPr>
        <p:txBody>
          <a:bodyPr wrap="none" lIns="0" tIns="0" rIns="0" bIns="0" rtlCol="0">
            <a:spAutoFit/>
          </a:bodyPr>
          <a:lstStyle/>
          <a:p>
            <a:r>
              <a:rPr lang="en-US" sz="4000" dirty="0" smtClean="0">
                <a:solidFill>
                  <a:schemeClr val="accent3">
                    <a:lumMod val="50000"/>
                  </a:schemeClr>
                </a:solidFill>
              </a:rPr>
              <a:t>Yes</a:t>
            </a:r>
          </a:p>
        </p:txBody>
      </p:sp>
      <p:sp>
        <p:nvSpPr>
          <p:cNvPr id="22" name="TextBox 21"/>
          <p:cNvSpPr txBox="1"/>
          <p:nvPr/>
        </p:nvSpPr>
        <p:spPr>
          <a:xfrm>
            <a:off x="10876845" y="3764846"/>
            <a:ext cx="655728" cy="615553"/>
          </a:xfrm>
          <a:prstGeom prst="rect">
            <a:avLst/>
          </a:prstGeom>
          <a:noFill/>
        </p:spPr>
        <p:txBody>
          <a:bodyPr wrap="none" lIns="0" tIns="0" rIns="0" bIns="0" rtlCol="0">
            <a:spAutoFit/>
          </a:bodyPr>
          <a:lstStyle/>
          <a:p>
            <a:r>
              <a:rPr lang="en-US" sz="4000" dirty="0" smtClean="0">
                <a:solidFill>
                  <a:schemeClr val="accent3">
                    <a:lumMod val="50000"/>
                  </a:schemeClr>
                </a:solidFill>
              </a:rPr>
              <a:t>No</a:t>
            </a:r>
          </a:p>
        </p:txBody>
      </p:sp>
      <p:sp>
        <p:nvSpPr>
          <p:cNvPr id="15" name="Rectangle 14"/>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Tree>
    <p:extLst>
      <p:ext uri="{BB962C8B-B14F-4D97-AF65-F5344CB8AC3E}">
        <p14:creationId xmlns:p14="http://schemas.microsoft.com/office/powerpoint/2010/main" val="2420728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solidFill>
                  <a:srgbClr val="F18B21"/>
                </a:solidFill>
              </a:rPr>
              <a:t> </a:t>
            </a:r>
            <a:r>
              <a:rPr lang="en-US" dirty="0"/>
              <a:t>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cxnSp>
        <p:nvCxnSpPr>
          <p:cNvPr id="3" name="Straight Arrow Connector 2"/>
          <p:cNvCxnSpPr>
            <a:stCxn id="8" idx="2"/>
          </p:cNvCxnSpPr>
          <p:nvPr/>
        </p:nvCxnSpPr>
        <p:spPr>
          <a:xfrm flipH="1">
            <a:off x="6886222" y="2667001"/>
            <a:ext cx="2040467" cy="10583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8" idx="2"/>
          </p:cNvCxnSpPr>
          <p:nvPr/>
        </p:nvCxnSpPr>
        <p:spPr>
          <a:xfrm>
            <a:off x="8926689" y="2667001"/>
            <a:ext cx="2136422" cy="10442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11176000" y="4416777"/>
            <a:ext cx="0" cy="62089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a:off x="6759222" y="4374444"/>
            <a:ext cx="14111" cy="63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6223000" y="4967112"/>
            <a:ext cx="1226297" cy="615553"/>
          </a:xfrm>
          <a:prstGeom prst="rect">
            <a:avLst/>
          </a:prstGeom>
          <a:noFill/>
        </p:spPr>
        <p:txBody>
          <a:bodyPr wrap="none" lIns="0" tIns="0" rIns="0" bIns="0" rtlCol="0">
            <a:spAutoFit/>
          </a:bodyPr>
          <a:lstStyle/>
          <a:p>
            <a:r>
              <a:rPr lang="en-US" sz="4000" dirty="0" smtClean="0">
                <a:solidFill>
                  <a:schemeClr val="accent3">
                    <a:lumMod val="50000"/>
                  </a:schemeClr>
                </a:solidFill>
              </a:rPr>
              <a:t>Done</a:t>
            </a:r>
          </a:p>
        </p:txBody>
      </p:sp>
      <p:sp>
        <p:nvSpPr>
          <p:cNvPr id="20" name="TextBox 19"/>
          <p:cNvSpPr txBox="1"/>
          <p:nvPr/>
        </p:nvSpPr>
        <p:spPr>
          <a:xfrm>
            <a:off x="9874956" y="4950179"/>
            <a:ext cx="1739008" cy="615553"/>
          </a:xfrm>
          <a:prstGeom prst="rect">
            <a:avLst/>
          </a:prstGeom>
          <a:noFill/>
        </p:spPr>
        <p:txBody>
          <a:bodyPr wrap="none" lIns="0" tIns="0" rIns="0" bIns="0" rtlCol="0">
            <a:spAutoFit/>
          </a:bodyPr>
          <a:lstStyle/>
          <a:p>
            <a:r>
              <a:rPr lang="en-US" sz="4000" dirty="0" smtClean="0">
                <a:solidFill>
                  <a:schemeClr val="accent3">
                    <a:lumMod val="50000"/>
                  </a:schemeClr>
                </a:solidFill>
              </a:rPr>
              <a:t>Install it</a:t>
            </a:r>
          </a:p>
        </p:txBody>
      </p:sp>
      <p:sp>
        <p:nvSpPr>
          <p:cNvPr id="21" name="TextBox 20"/>
          <p:cNvSpPr txBox="1"/>
          <p:nvPr/>
        </p:nvSpPr>
        <p:spPr>
          <a:xfrm>
            <a:off x="6304845" y="3750735"/>
            <a:ext cx="836818" cy="615553"/>
          </a:xfrm>
          <a:prstGeom prst="rect">
            <a:avLst/>
          </a:prstGeom>
          <a:noFill/>
        </p:spPr>
        <p:txBody>
          <a:bodyPr wrap="none" lIns="0" tIns="0" rIns="0" bIns="0" rtlCol="0">
            <a:spAutoFit/>
          </a:bodyPr>
          <a:lstStyle/>
          <a:p>
            <a:r>
              <a:rPr lang="en-US" sz="4000" dirty="0" smtClean="0">
                <a:solidFill>
                  <a:schemeClr val="accent3">
                    <a:lumMod val="50000"/>
                  </a:schemeClr>
                </a:solidFill>
              </a:rPr>
              <a:t>Yes</a:t>
            </a:r>
          </a:p>
        </p:txBody>
      </p:sp>
      <p:sp>
        <p:nvSpPr>
          <p:cNvPr id="22" name="TextBox 21"/>
          <p:cNvSpPr txBox="1"/>
          <p:nvPr/>
        </p:nvSpPr>
        <p:spPr>
          <a:xfrm>
            <a:off x="10876845" y="3764846"/>
            <a:ext cx="655728" cy="615553"/>
          </a:xfrm>
          <a:prstGeom prst="rect">
            <a:avLst/>
          </a:prstGeom>
          <a:noFill/>
        </p:spPr>
        <p:txBody>
          <a:bodyPr wrap="none" lIns="0" tIns="0" rIns="0" bIns="0" rtlCol="0">
            <a:spAutoFit/>
          </a:bodyPr>
          <a:lstStyle/>
          <a:p>
            <a:r>
              <a:rPr lang="en-US" sz="4000" dirty="0" smtClean="0">
                <a:solidFill>
                  <a:schemeClr val="accent3">
                    <a:lumMod val="50000"/>
                  </a:schemeClr>
                </a:solidFill>
              </a:rPr>
              <a:t>No</a:t>
            </a:r>
          </a:p>
        </p:txBody>
      </p:sp>
      <p:sp>
        <p:nvSpPr>
          <p:cNvPr id="15" name="Rectangle 14"/>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Tree>
    <p:extLst>
      <p:ext uri="{BB962C8B-B14F-4D97-AF65-F5344CB8AC3E}">
        <p14:creationId xmlns:p14="http://schemas.microsoft.com/office/powerpoint/2010/main" val="114881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fontScale="90000"/>
          </a:bodyPr>
          <a:lstStyle/>
          <a:p>
            <a:r>
              <a:rPr lang="en-US" dirty="0" smtClean="0"/>
              <a:t>Introductions</a:t>
            </a:r>
            <a:endParaRPr lang="en-US" dirty="0"/>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63838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solidFill>
                  <a:srgbClr val="F18B21"/>
                </a:solidFill>
              </a:rPr>
              <a:t> </a:t>
            </a:r>
            <a:r>
              <a:rPr lang="en-US" dirty="0"/>
              <a:t>and </a:t>
            </a:r>
            <a:r>
              <a:rPr lang="en-US" b="1" dirty="0">
                <a:solidFill>
                  <a:srgbClr val="F18B21"/>
                </a:solidFill>
              </a:rPr>
              <a:t>repair</a:t>
            </a:r>
            <a:r>
              <a:rPr lang="en-US" dirty="0">
                <a:solidFill>
                  <a:srgbClr val="F18B21"/>
                </a:solidFill>
              </a:rPr>
              <a:t>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cxnSp>
        <p:nvCxnSpPr>
          <p:cNvPr id="3" name="Straight Arrow Connector 2"/>
          <p:cNvCxnSpPr>
            <a:stCxn id="8" idx="2"/>
          </p:cNvCxnSpPr>
          <p:nvPr/>
        </p:nvCxnSpPr>
        <p:spPr>
          <a:xfrm flipH="1">
            <a:off x="6886222" y="2667001"/>
            <a:ext cx="2040467" cy="10583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8" idx="2"/>
          </p:cNvCxnSpPr>
          <p:nvPr/>
        </p:nvCxnSpPr>
        <p:spPr>
          <a:xfrm>
            <a:off x="8926689" y="2667001"/>
            <a:ext cx="2136422" cy="10442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11176000" y="4416777"/>
            <a:ext cx="0" cy="62089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flipH="1">
            <a:off x="7521222" y="5319889"/>
            <a:ext cx="2229558"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a:off x="6759222" y="4374444"/>
            <a:ext cx="14111" cy="63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6223000" y="4967112"/>
            <a:ext cx="1226297" cy="615553"/>
          </a:xfrm>
          <a:prstGeom prst="rect">
            <a:avLst/>
          </a:prstGeom>
          <a:noFill/>
        </p:spPr>
        <p:txBody>
          <a:bodyPr wrap="none" lIns="0" tIns="0" rIns="0" bIns="0" rtlCol="0">
            <a:spAutoFit/>
          </a:bodyPr>
          <a:lstStyle/>
          <a:p>
            <a:r>
              <a:rPr lang="en-US" sz="4000" dirty="0" smtClean="0">
                <a:solidFill>
                  <a:schemeClr val="accent3">
                    <a:lumMod val="50000"/>
                  </a:schemeClr>
                </a:solidFill>
              </a:rPr>
              <a:t>Done</a:t>
            </a:r>
          </a:p>
        </p:txBody>
      </p:sp>
      <p:sp>
        <p:nvSpPr>
          <p:cNvPr id="20" name="TextBox 19"/>
          <p:cNvSpPr txBox="1"/>
          <p:nvPr/>
        </p:nvSpPr>
        <p:spPr>
          <a:xfrm>
            <a:off x="9874956" y="4950179"/>
            <a:ext cx="1739008" cy="615553"/>
          </a:xfrm>
          <a:prstGeom prst="rect">
            <a:avLst/>
          </a:prstGeom>
          <a:noFill/>
        </p:spPr>
        <p:txBody>
          <a:bodyPr wrap="none" lIns="0" tIns="0" rIns="0" bIns="0" rtlCol="0">
            <a:spAutoFit/>
          </a:bodyPr>
          <a:lstStyle/>
          <a:p>
            <a:r>
              <a:rPr lang="en-US" sz="4000" dirty="0" smtClean="0">
                <a:solidFill>
                  <a:schemeClr val="accent3">
                    <a:lumMod val="50000"/>
                  </a:schemeClr>
                </a:solidFill>
              </a:rPr>
              <a:t>Install it</a:t>
            </a:r>
          </a:p>
        </p:txBody>
      </p:sp>
      <p:sp>
        <p:nvSpPr>
          <p:cNvPr id="21" name="TextBox 20"/>
          <p:cNvSpPr txBox="1"/>
          <p:nvPr/>
        </p:nvSpPr>
        <p:spPr>
          <a:xfrm>
            <a:off x="6304845" y="3750735"/>
            <a:ext cx="836818" cy="615553"/>
          </a:xfrm>
          <a:prstGeom prst="rect">
            <a:avLst/>
          </a:prstGeom>
          <a:noFill/>
        </p:spPr>
        <p:txBody>
          <a:bodyPr wrap="none" lIns="0" tIns="0" rIns="0" bIns="0" rtlCol="0">
            <a:spAutoFit/>
          </a:bodyPr>
          <a:lstStyle/>
          <a:p>
            <a:r>
              <a:rPr lang="en-US" sz="4000" dirty="0" smtClean="0">
                <a:solidFill>
                  <a:schemeClr val="accent3">
                    <a:lumMod val="50000"/>
                  </a:schemeClr>
                </a:solidFill>
              </a:rPr>
              <a:t>Yes</a:t>
            </a:r>
          </a:p>
        </p:txBody>
      </p:sp>
      <p:sp>
        <p:nvSpPr>
          <p:cNvPr id="22" name="TextBox 21"/>
          <p:cNvSpPr txBox="1"/>
          <p:nvPr/>
        </p:nvSpPr>
        <p:spPr>
          <a:xfrm>
            <a:off x="10876845" y="3764846"/>
            <a:ext cx="655728" cy="615553"/>
          </a:xfrm>
          <a:prstGeom prst="rect">
            <a:avLst/>
          </a:prstGeom>
          <a:noFill/>
        </p:spPr>
        <p:txBody>
          <a:bodyPr wrap="none" lIns="0" tIns="0" rIns="0" bIns="0" rtlCol="0">
            <a:spAutoFit/>
          </a:bodyPr>
          <a:lstStyle/>
          <a:p>
            <a:r>
              <a:rPr lang="en-US" sz="4000" dirty="0" smtClean="0">
                <a:solidFill>
                  <a:schemeClr val="accent3">
                    <a:lumMod val="50000"/>
                  </a:schemeClr>
                </a:solidFill>
              </a:rPr>
              <a:t>No</a:t>
            </a:r>
          </a:p>
        </p:txBody>
      </p:sp>
      <p:sp>
        <p:nvSpPr>
          <p:cNvPr id="2" name="Rectangle 1"/>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
        <p:nvSpPr>
          <p:cNvPr id="17" name="Rectangle 16"/>
          <p:cNvSpPr/>
          <p:nvPr/>
        </p:nvSpPr>
        <p:spPr bwMode="auto">
          <a:xfrm>
            <a:off x="8209844" y="4117622"/>
            <a:ext cx="1413934" cy="609599"/>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Repair</a:t>
            </a:r>
          </a:p>
        </p:txBody>
      </p:sp>
    </p:spTree>
    <p:extLst>
      <p:ext uri="{BB962C8B-B14F-4D97-AF65-F5344CB8AC3E}">
        <p14:creationId xmlns:p14="http://schemas.microsoft.com/office/powerpoint/2010/main" val="1982799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Resources – Test and Repair</a:t>
            </a:r>
            <a:endParaRPr lang="en-US" dirty="0"/>
          </a:p>
        </p:txBody>
      </p:sp>
      <p:sp>
        <p:nvSpPr>
          <p:cNvPr id="6" name="Text Placeholder 5"/>
          <p:cNvSpPr>
            <a:spLocks noGrp="1"/>
          </p:cNvSpPr>
          <p:nvPr>
            <p:ph type="body" sz="quarter" idx="10"/>
          </p:nvPr>
        </p:nvSpPr>
        <p:spPr/>
        <p:txBody>
          <a:bodyPr/>
          <a:lstStyle/>
          <a:p>
            <a:r>
              <a:rPr lang="en-US" dirty="0" smtClean="0"/>
              <a:t>Resources follow a test and repair model</a:t>
            </a:r>
          </a:p>
          <a:p>
            <a:endParaRPr lang="en-US" dirty="0" smtClean="0"/>
          </a:p>
          <a:p>
            <a:r>
              <a:rPr lang="en-US" dirty="0" smtClean="0"/>
              <a:t>Resource currently in the desired state? (test)</a:t>
            </a:r>
          </a:p>
          <a:p>
            <a:pPr lvl="1"/>
            <a:r>
              <a:rPr lang="en-US" dirty="0" smtClean="0"/>
              <a:t>Yes – Do nothing</a:t>
            </a:r>
          </a:p>
          <a:p>
            <a:pPr lvl="1"/>
            <a:r>
              <a:rPr lang="en-US" dirty="0" smtClean="0"/>
              <a:t>No – Bring the resource into the desired state (repair)</a:t>
            </a:r>
            <a:endParaRPr lang="en-US" dirty="0"/>
          </a:p>
        </p:txBody>
      </p:sp>
    </p:spTree>
    <p:extLst>
      <p:ext uri="{BB962C8B-B14F-4D97-AF65-F5344CB8AC3E}">
        <p14:creationId xmlns:p14="http://schemas.microsoft.com/office/powerpoint/2010/main" val="872950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4" name="Text Placeholder 3"/>
          <p:cNvSpPr>
            <a:spLocks noGrp="1"/>
          </p:cNvSpPr>
          <p:nvPr>
            <p:ph type="body" sz="quarter" idx="10"/>
          </p:nvPr>
        </p:nvSpPr>
        <p:spPr/>
        <p:txBody>
          <a:bodyPr/>
          <a:lstStyle/>
          <a:p>
            <a:r>
              <a:rPr lang="en-US" dirty="0"/>
              <a:t>package</a:t>
            </a:r>
          </a:p>
          <a:p>
            <a:r>
              <a:rPr lang="en-US" dirty="0"/>
              <a:t>template</a:t>
            </a:r>
          </a:p>
          <a:p>
            <a:r>
              <a:rPr lang="en-US" dirty="0"/>
              <a:t>service</a:t>
            </a:r>
          </a:p>
          <a:p>
            <a:r>
              <a:rPr lang="en-US" dirty="0"/>
              <a:t>directory</a:t>
            </a:r>
          </a:p>
          <a:p>
            <a:r>
              <a:rPr lang="en-US" dirty="0"/>
              <a:t>user</a:t>
            </a:r>
          </a:p>
          <a:p>
            <a:r>
              <a:rPr lang="en-US" dirty="0" smtClean="0"/>
              <a:t>group</a:t>
            </a:r>
            <a:endParaRPr lang="en-US" dirty="0"/>
          </a:p>
        </p:txBody>
      </p:sp>
      <p:sp>
        <p:nvSpPr>
          <p:cNvPr id="5" name="Text Placeholder 4"/>
          <p:cNvSpPr>
            <a:spLocks noGrp="1"/>
          </p:cNvSpPr>
          <p:nvPr>
            <p:ph type="body" sz="quarter" idx="11"/>
          </p:nvPr>
        </p:nvSpPr>
        <p:spPr/>
        <p:txBody>
          <a:bodyPr/>
          <a:lstStyle/>
          <a:p>
            <a:r>
              <a:rPr lang="en-US" dirty="0" err="1"/>
              <a:t>dsc_script</a:t>
            </a:r>
            <a:endParaRPr lang="en-US" dirty="0"/>
          </a:p>
          <a:p>
            <a:r>
              <a:rPr lang="en-US" dirty="0" err="1"/>
              <a:t>registry_key</a:t>
            </a:r>
            <a:endParaRPr lang="en-US" dirty="0"/>
          </a:p>
          <a:p>
            <a:r>
              <a:rPr lang="en-US" dirty="0" err="1"/>
              <a:t>powershell_script</a:t>
            </a:r>
            <a:endParaRPr lang="en-US" dirty="0"/>
          </a:p>
          <a:p>
            <a:r>
              <a:rPr lang="en-US" dirty="0" err="1"/>
              <a:t>cron</a:t>
            </a:r>
            <a:endParaRPr lang="en-US" dirty="0"/>
          </a:p>
          <a:p>
            <a:r>
              <a:rPr lang="en-US" dirty="0"/>
              <a:t>mount</a:t>
            </a:r>
          </a:p>
          <a:p>
            <a:r>
              <a:rPr lang="en-US" dirty="0" smtClean="0"/>
              <a:t>route</a:t>
            </a:r>
          </a:p>
          <a:p>
            <a:r>
              <a:rPr lang="en-US" dirty="0" smtClean="0"/>
              <a:t>…and more!</a:t>
            </a:r>
            <a:endParaRPr lang="en-US" dirty="0"/>
          </a:p>
        </p:txBody>
      </p:sp>
    </p:spTree>
    <p:extLst>
      <p:ext uri="{BB962C8B-B14F-4D97-AF65-F5344CB8AC3E}">
        <p14:creationId xmlns:p14="http://schemas.microsoft.com/office/powerpoint/2010/main" val="3710630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Recipes</a:t>
            </a:r>
            <a:endParaRPr lang="en-US" dirty="0"/>
          </a:p>
        </p:txBody>
      </p:sp>
      <p:sp>
        <p:nvSpPr>
          <p:cNvPr id="3" name="Text Placeholder 2"/>
          <p:cNvSpPr>
            <a:spLocks noGrp="1"/>
          </p:cNvSpPr>
          <p:nvPr>
            <p:ph type="body" sz="quarter" idx="10"/>
          </p:nvPr>
        </p:nvSpPr>
        <p:spPr/>
        <p:txBody>
          <a:bodyPr/>
          <a:lstStyle/>
          <a:p>
            <a:r>
              <a:rPr lang="en-US" dirty="0"/>
              <a:t>Policy is defined as a collection of </a:t>
            </a:r>
            <a:r>
              <a:rPr lang="en-US" b="1" dirty="0" smtClean="0"/>
              <a:t>resources</a:t>
            </a:r>
            <a:r>
              <a:rPr lang="en-US" dirty="0" smtClean="0"/>
              <a:t> </a:t>
            </a:r>
            <a:r>
              <a:rPr lang="en-US" dirty="0"/>
              <a:t>in </a:t>
            </a:r>
            <a:r>
              <a:rPr lang="en-US" b="1" dirty="0" smtClean="0"/>
              <a:t>recipes</a:t>
            </a:r>
            <a:r>
              <a:rPr lang="en-US" dirty="0" smtClean="0"/>
              <a:t>.  </a:t>
            </a:r>
            <a:r>
              <a:rPr lang="en-US" dirty="0"/>
              <a:t>There are lots of abstractions on top of this but </a:t>
            </a:r>
            <a:r>
              <a:rPr lang="en-US" b="1" dirty="0" smtClean="0"/>
              <a:t>resources</a:t>
            </a:r>
            <a:r>
              <a:rPr lang="en-US" dirty="0" smtClean="0"/>
              <a:t> </a:t>
            </a:r>
            <a:r>
              <a:rPr lang="en-US" dirty="0"/>
              <a:t>are the basic building blocks.</a:t>
            </a:r>
          </a:p>
          <a:p>
            <a:endParaRPr lang="en-US" dirty="0" smtClean="0"/>
          </a:p>
        </p:txBody>
      </p:sp>
    </p:spTree>
    <p:extLst>
      <p:ext uri="{BB962C8B-B14F-4D97-AF65-F5344CB8AC3E}">
        <p14:creationId xmlns:p14="http://schemas.microsoft.com/office/powerpoint/2010/main" val="3056858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Recipes</a:t>
            </a:r>
            <a:endParaRPr lang="en-US" dirty="0"/>
          </a:p>
        </p:txBody>
      </p:sp>
      <p:sp>
        <p:nvSpPr>
          <p:cNvPr id="3" name="Subtitle 2"/>
          <p:cNvSpPr>
            <a:spLocks noGrp="1"/>
          </p:cNvSpPr>
          <p:nvPr>
            <p:ph type="subTitle" idx="1"/>
          </p:nvPr>
        </p:nvSpPr>
        <p:spPr/>
        <p:txBody>
          <a:bodyPr/>
          <a:lstStyle/>
          <a:p>
            <a:r>
              <a:rPr lang="en-US" dirty="0" smtClean="0"/>
              <a:t>Collection of resources</a:t>
            </a:r>
            <a:endParaRPr lang="en-US" dirty="0"/>
          </a:p>
        </p:txBody>
      </p:sp>
    </p:spTree>
    <p:extLst>
      <p:ext uri="{BB962C8B-B14F-4D97-AF65-F5344CB8AC3E}">
        <p14:creationId xmlns:p14="http://schemas.microsoft.com/office/powerpoint/2010/main" val="171518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2 – Serve our homepage</a:t>
            </a:r>
            <a:endParaRPr lang="en-US" dirty="0"/>
          </a:p>
        </p:txBody>
      </p:sp>
      <p:sp>
        <p:nvSpPr>
          <p:cNvPr id="3" name="Text Placeholder 2"/>
          <p:cNvSpPr>
            <a:spLocks noGrp="1"/>
          </p:cNvSpPr>
          <p:nvPr>
            <p:ph type="body" sz="quarter" idx="10"/>
          </p:nvPr>
        </p:nvSpPr>
        <p:spPr/>
        <p:txBody>
          <a:bodyPr/>
          <a:lstStyle/>
          <a:p>
            <a:r>
              <a:rPr lang="en-US" b="1" dirty="0" smtClean="0"/>
              <a:t>Problem</a:t>
            </a:r>
            <a:r>
              <a:rPr lang="en-US" dirty="0" smtClean="0"/>
              <a:t>:  We need a web server configured to serve up our home page</a:t>
            </a:r>
          </a:p>
          <a:p>
            <a:r>
              <a:rPr lang="en-US" b="1" dirty="0" smtClean="0"/>
              <a:t>Success Criteria</a:t>
            </a:r>
            <a:r>
              <a:rPr lang="en-US" dirty="0" smtClean="0"/>
              <a:t>:  We see our home page in a web browser</a:t>
            </a:r>
            <a:endParaRPr lang="en-US" dirty="0"/>
          </a:p>
          <a:p>
            <a:pPr marL="0" indent="0">
              <a:buNone/>
            </a:pPr>
            <a:endParaRPr lang="en-US" dirty="0" smtClean="0"/>
          </a:p>
        </p:txBody>
      </p:sp>
    </p:spTree>
    <p:extLst>
      <p:ext uri="{BB962C8B-B14F-4D97-AF65-F5344CB8AC3E}">
        <p14:creationId xmlns:p14="http://schemas.microsoft.com/office/powerpoint/2010/main" val="2996752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our desired state?</a:t>
            </a:r>
            <a:endParaRPr lang="en-US" dirty="0"/>
          </a:p>
        </p:txBody>
      </p:sp>
      <p:sp>
        <p:nvSpPr>
          <p:cNvPr id="3" name="Text Placeholder 2"/>
          <p:cNvSpPr>
            <a:spLocks noGrp="1"/>
          </p:cNvSpPr>
          <p:nvPr>
            <p:ph type="body" sz="quarter" idx="10"/>
          </p:nvPr>
        </p:nvSpPr>
        <p:spPr/>
        <p:txBody>
          <a:bodyPr/>
          <a:lstStyle/>
          <a:p>
            <a:r>
              <a:rPr lang="en-US" dirty="0"/>
              <a:t>We see our home page in a web browser</a:t>
            </a:r>
          </a:p>
        </p:txBody>
      </p:sp>
    </p:spTree>
    <p:extLst>
      <p:ext uri="{BB962C8B-B14F-4D97-AF65-F5344CB8AC3E}">
        <p14:creationId xmlns:p14="http://schemas.microsoft.com/office/powerpoint/2010/main" val="143646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required to meet this state?</a:t>
            </a:r>
            <a:endParaRPr lang="en-US" dirty="0"/>
          </a:p>
        </p:txBody>
      </p:sp>
      <p:sp>
        <p:nvSpPr>
          <p:cNvPr id="3" name="Text Placeholder 2"/>
          <p:cNvSpPr>
            <a:spLocks noGrp="1"/>
          </p:cNvSpPr>
          <p:nvPr>
            <p:ph type="body" sz="quarter" idx="10"/>
          </p:nvPr>
        </p:nvSpPr>
        <p:spPr/>
        <p:txBody>
          <a:bodyPr/>
          <a:lstStyle/>
          <a:p>
            <a:r>
              <a:rPr lang="en-US" dirty="0" smtClean="0"/>
              <a:t>What resources will we need?</a:t>
            </a:r>
            <a:endParaRPr lang="en-US" dirty="0"/>
          </a:p>
        </p:txBody>
      </p:sp>
    </p:spTree>
    <p:extLst>
      <p:ext uri="{BB962C8B-B14F-4D97-AF65-F5344CB8AC3E}">
        <p14:creationId xmlns:p14="http://schemas.microsoft.com/office/powerpoint/2010/main" val="3515498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Recipe</a:t>
            </a:r>
            <a:endParaRPr lang="en-US" dirty="0"/>
          </a:p>
        </p:txBody>
      </p:sp>
      <p:sp>
        <p:nvSpPr>
          <p:cNvPr id="3" name="Text Placeholder 2"/>
          <p:cNvSpPr>
            <a:spLocks noGrp="1"/>
          </p:cNvSpPr>
          <p:nvPr>
            <p:ph type="body" sz="quarter" idx="10"/>
          </p:nvPr>
        </p:nvSpPr>
        <p:spPr/>
        <p:txBody>
          <a:bodyPr/>
          <a:lstStyle/>
          <a:p>
            <a:r>
              <a:rPr lang="en-US" dirty="0" smtClean="0"/>
              <a:t>Collection of resources</a:t>
            </a:r>
          </a:p>
          <a:p>
            <a:r>
              <a:rPr lang="en-US" dirty="0" smtClean="0"/>
              <a:t>Recipes can:</a:t>
            </a:r>
          </a:p>
          <a:p>
            <a:pPr lvl="1"/>
            <a:r>
              <a:rPr lang="en-US" dirty="0" smtClean="0"/>
              <a:t>Install and configure software components</a:t>
            </a:r>
          </a:p>
          <a:p>
            <a:pPr lvl="1"/>
            <a:r>
              <a:rPr lang="en-US" dirty="0" smtClean="0"/>
              <a:t>Manage files</a:t>
            </a:r>
          </a:p>
          <a:p>
            <a:pPr lvl="1"/>
            <a:r>
              <a:rPr lang="en-US" dirty="0" smtClean="0"/>
              <a:t>Deploy applications</a:t>
            </a:r>
          </a:p>
          <a:p>
            <a:pPr lvl="1"/>
            <a:r>
              <a:rPr lang="en-US" dirty="0" smtClean="0"/>
              <a:t>Execute other recipes</a:t>
            </a:r>
          </a:p>
          <a:p>
            <a:pPr lvl="1"/>
            <a:r>
              <a:rPr lang="en-US" dirty="0" smtClean="0"/>
              <a:t>And more…</a:t>
            </a:r>
            <a:endParaRPr lang="en-US" dirty="0"/>
          </a:p>
        </p:txBody>
      </p:sp>
    </p:spTree>
    <p:extLst>
      <p:ext uri="{BB962C8B-B14F-4D97-AF65-F5344CB8AC3E}">
        <p14:creationId xmlns:p14="http://schemas.microsoft.com/office/powerpoint/2010/main" val="873490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dirty="0"/>
          </a:p>
        </p:txBody>
      </p:sp>
      <p:sp>
        <p:nvSpPr>
          <p:cNvPr id="3" name="Title 2"/>
          <p:cNvSpPr>
            <a:spLocks noGrp="1"/>
          </p:cNvSpPr>
          <p:nvPr>
            <p:ph type="title"/>
          </p:nvPr>
        </p:nvSpPr>
        <p:spPr/>
        <p:txBody>
          <a:bodyPr/>
          <a:lstStyle/>
          <a:p>
            <a:r>
              <a:rPr lang="en-US" dirty="0" smtClean="0"/>
              <a:t>Create </a:t>
            </a:r>
            <a:r>
              <a:rPr lang="en-US" dirty="0" err="1" smtClean="0"/>
              <a:t>learnchef</a:t>
            </a:r>
            <a:r>
              <a:rPr lang="en-US" dirty="0" smtClean="0"/>
              <a:t>/lab2 directory</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a:t>mkdir</a:t>
            </a:r>
            <a:r>
              <a:rPr lang="en-US" dirty="0"/>
              <a:t> -p ~/</a:t>
            </a:r>
            <a:r>
              <a:rPr lang="en-US" dirty="0" err="1"/>
              <a:t>learnchef</a:t>
            </a:r>
            <a:r>
              <a:rPr lang="en-US" dirty="0"/>
              <a:t>/lab2</a:t>
            </a:r>
          </a:p>
        </p:txBody>
      </p:sp>
    </p:spTree>
    <p:extLst>
      <p:ext uri="{BB962C8B-B14F-4D97-AF65-F5344CB8AC3E}">
        <p14:creationId xmlns:p14="http://schemas.microsoft.com/office/powerpoint/2010/main" val="2160748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Hello!</a:t>
            </a:r>
            <a:endParaRPr lang="en-US" dirty="0"/>
          </a:p>
        </p:txBody>
      </p:sp>
      <p:sp>
        <p:nvSpPr>
          <p:cNvPr id="3" name="Text Placeholder 2"/>
          <p:cNvSpPr>
            <a:spLocks noGrp="1"/>
          </p:cNvSpPr>
          <p:nvPr>
            <p:ph type="body" sz="quarter" idx="10"/>
          </p:nvPr>
        </p:nvSpPr>
        <p:spPr/>
        <p:txBody>
          <a:bodyPr/>
          <a:lstStyle/>
          <a:p>
            <a:r>
              <a:rPr lang="en-US" dirty="0" smtClean="0"/>
              <a:t>System Administrator?</a:t>
            </a:r>
          </a:p>
        </p:txBody>
      </p:sp>
    </p:spTree>
    <p:extLst>
      <p:ext uri="{BB962C8B-B14F-4D97-AF65-F5344CB8AC3E}">
        <p14:creationId xmlns:p14="http://schemas.microsoft.com/office/powerpoint/2010/main" val="1080178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Move to the </a:t>
            </a:r>
            <a:r>
              <a:rPr lang="en-US" dirty="0" err="1" smtClean="0"/>
              <a:t>learnchef</a:t>
            </a:r>
            <a:r>
              <a:rPr lang="en-US" dirty="0" smtClean="0"/>
              <a:t>/lab2 directory</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cd </a:t>
            </a:r>
            <a:r>
              <a:rPr lang="en-US" dirty="0" smtClean="0"/>
              <a:t>~/</a:t>
            </a:r>
            <a:r>
              <a:rPr lang="en-US" dirty="0" err="1" smtClean="0"/>
              <a:t>learnchef</a:t>
            </a:r>
            <a:r>
              <a:rPr lang="en-US" dirty="0" smtClean="0"/>
              <a:t>/lab2</a:t>
            </a:r>
            <a:endParaRPr lang="en-US" dirty="0"/>
          </a:p>
        </p:txBody>
      </p:sp>
    </p:spTree>
    <p:extLst>
      <p:ext uri="{BB962C8B-B14F-4D97-AF65-F5344CB8AC3E}">
        <p14:creationId xmlns:p14="http://schemas.microsoft.com/office/powerpoint/2010/main" val="1995645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r>
              <a:rPr lang="en-US" dirty="0"/>
              <a:t>curl: (7) couldn't connect to host</a:t>
            </a:r>
          </a:p>
        </p:txBody>
      </p:sp>
      <p:sp>
        <p:nvSpPr>
          <p:cNvPr id="3" name="Title 2"/>
          <p:cNvSpPr>
            <a:spLocks noGrp="1"/>
          </p:cNvSpPr>
          <p:nvPr>
            <p:ph type="title"/>
          </p:nvPr>
        </p:nvSpPr>
        <p:spPr/>
        <p:txBody>
          <a:bodyPr/>
          <a:lstStyle/>
          <a:p>
            <a:r>
              <a:rPr lang="en-US" dirty="0" smtClean="0"/>
              <a:t>Is there a web server?</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curl http://</a:t>
            </a:r>
            <a:r>
              <a:rPr lang="en-US" dirty="0" err="1"/>
              <a:t>localhost</a:t>
            </a:r>
            <a:endParaRPr lang="en-US" dirty="0"/>
          </a:p>
        </p:txBody>
      </p:sp>
    </p:spTree>
    <p:extLst>
      <p:ext uri="{BB962C8B-B14F-4D97-AF65-F5344CB8AC3E}">
        <p14:creationId xmlns:p14="http://schemas.microsoft.com/office/powerpoint/2010/main" val="491325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Write a recipe for apache</a:t>
            </a:r>
            <a:endParaRPr lang="en-US" dirty="0"/>
          </a:p>
        </p:txBody>
      </p:sp>
      <p:sp>
        <p:nvSpPr>
          <p:cNvPr id="5" name="Content Placeholder 4"/>
          <p:cNvSpPr>
            <a:spLocks noGrp="1"/>
          </p:cNvSpPr>
          <p:nvPr>
            <p:ph sz="quarter" idx="10"/>
          </p:nvPr>
        </p:nvSpPr>
        <p:spPr/>
        <p:txBody>
          <a:bodyPr/>
          <a:lstStyle/>
          <a:p>
            <a:r>
              <a:rPr lang="en-US" dirty="0">
                <a:solidFill>
                  <a:srgbClr val="000000"/>
                </a:solidFill>
              </a:rPr>
              <a:t>package </a:t>
            </a:r>
            <a:r>
              <a:rPr lang="en-US" dirty="0" smtClean="0">
                <a:solidFill>
                  <a:srgbClr val="4E9A06"/>
                </a:solidFill>
              </a:rPr>
              <a:t>'apache2'</a:t>
            </a:r>
            <a:endParaRPr lang="en-US" dirty="0">
              <a:solidFill>
                <a:srgbClr val="4E9A06"/>
              </a:solidFill>
            </a:endParaRPr>
          </a:p>
          <a:p>
            <a:endParaRPr lang="en-US" dirty="0"/>
          </a:p>
        </p:txBody>
      </p:sp>
      <p:sp>
        <p:nvSpPr>
          <p:cNvPr id="6" name="Text Placeholder 5"/>
          <p:cNvSpPr>
            <a:spLocks noGrp="1"/>
          </p:cNvSpPr>
          <p:nvPr>
            <p:ph type="body" sz="quarter" idx="11"/>
          </p:nvPr>
        </p:nvSpPr>
        <p:spPr/>
        <p:txBody>
          <a:bodyPr>
            <a:normAutofit lnSpcReduction="10000"/>
          </a:bodyPr>
          <a:lstStyle/>
          <a:p>
            <a:r>
              <a:rPr lang="en-US" dirty="0" smtClean="0"/>
              <a:t>~/</a:t>
            </a:r>
            <a:r>
              <a:rPr lang="en-US" dirty="0" err="1" smtClean="0"/>
              <a:t>learnchef</a:t>
            </a:r>
            <a:r>
              <a:rPr lang="en-US" dirty="0" smtClean="0"/>
              <a:t>/lab2/</a:t>
            </a:r>
            <a:r>
              <a:rPr lang="en-US" dirty="0" err="1" smtClean="0"/>
              <a:t>apache.rb</a:t>
            </a:r>
            <a:endParaRPr lang="en-US" dirty="0"/>
          </a:p>
        </p:txBody>
      </p:sp>
    </p:spTree>
    <p:extLst>
      <p:ext uri="{BB962C8B-B14F-4D97-AF65-F5344CB8AC3E}">
        <p14:creationId xmlns:p14="http://schemas.microsoft.com/office/powerpoint/2010/main" val="495482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a:bodyPr>
          <a:lstStyle/>
          <a:p>
            <a:r>
              <a:rPr lang="en-US" sz="2400" dirty="0"/>
              <a:t>Recipe: (chef-apply cookbook)::(chef-apply recipe)</a:t>
            </a:r>
          </a:p>
          <a:p>
            <a:r>
              <a:rPr lang="en-US" sz="2400" dirty="0"/>
              <a:t>  * </a:t>
            </a:r>
            <a:r>
              <a:rPr lang="en-US" sz="2400" dirty="0" err="1"/>
              <a:t>apt_package</a:t>
            </a:r>
            <a:r>
              <a:rPr lang="en-US" sz="2400" dirty="0"/>
              <a:t>[apache2] action install</a:t>
            </a:r>
          </a:p>
          <a:p>
            <a:r>
              <a:rPr lang="en-US" sz="2400" dirty="0"/>
              <a:t>    - install version 2.4.7-1ubuntu4.5 of package apache2</a:t>
            </a:r>
          </a:p>
        </p:txBody>
      </p:sp>
      <p:sp>
        <p:nvSpPr>
          <p:cNvPr id="5" name="Title 4"/>
          <p:cNvSpPr>
            <a:spLocks noGrp="1"/>
          </p:cNvSpPr>
          <p:nvPr>
            <p:ph type="title"/>
          </p:nvPr>
        </p:nvSpPr>
        <p:spPr/>
        <p:txBody>
          <a:bodyPr/>
          <a:lstStyle/>
          <a:p>
            <a:r>
              <a:rPr lang="en-US" dirty="0" smtClean="0"/>
              <a:t>Apply the apache recipe</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err="1"/>
              <a:t>sudo</a:t>
            </a:r>
            <a:r>
              <a:rPr lang="en-US" dirty="0"/>
              <a:t> chef-apply </a:t>
            </a:r>
            <a:r>
              <a:rPr lang="en-US" dirty="0" err="1"/>
              <a:t>apache.rb</a:t>
            </a:r>
            <a:endParaRPr lang="en-US" dirty="0"/>
          </a:p>
        </p:txBody>
      </p:sp>
    </p:spTree>
    <p:extLst>
      <p:ext uri="{BB962C8B-B14F-4D97-AF65-F5344CB8AC3E}">
        <p14:creationId xmlns:p14="http://schemas.microsoft.com/office/powerpoint/2010/main" val="141349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chef-apply a recipe</a:t>
            </a:r>
            <a:endParaRPr lang="en-US" dirty="0"/>
          </a:p>
        </p:txBody>
      </p:sp>
      <p:sp>
        <p:nvSpPr>
          <p:cNvPr id="6" name="Text Placeholder 5"/>
          <p:cNvSpPr>
            <a:spLocks noGrp="1"/>
          </p:cNvSpPr>
          <p:nvPr>
            <p:ph type="body" sz="quarter" idx="10"/>
          </p:nvPr>
        </p:nvSpPr>
        <p:spPr/>
        <p:txBody>
          <a:bodyPr/>
          <a:lstStyle/>
          <a:p>
            <a:r>
              <a:rPr lang="en-US" dirty="0" smtClean="0"/>
              <a:t>Now we are using chef-apply on a recipe, or a collection of resources</a:t>
            </a:r>
          </a:p>
          <a:p>
            <a:endParaRPr lang="en-US" dirty="0"/>
          </a:p>
          <a:p>
            <a:r>
              <a:rPr lang="en-US" dirty="0" smtClean="0"/>
              <a:t>Success?</a:t>
            </a:r>
            <a:endParaRPr lang="en-US" dirty="0"/>
          </a:p>
        </p:txBody>
      </p:sp>
    </p:spTree>
    <p:extLst>
      <p:ext uri="{BB962C8B-B14F-4D97-AF65-F5344CB8AC3E}">
        <p14:creationId xmlns:p14="http://schemas.microsoft.com/office/powerpoint/2010/main" val="254992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7500" lnSpcReduction="20000"/>
          </a:bodyPr>
          <a:lstStyle/>
          <a:p>
            <a:endParaRPr lang="en-US" dirty="0"/>
          </a:p>
          <a:p>
            <a:r>
              <a:rPr lang="en-US" dirty="0"/>
              <a:t>&lt;!DOCTYPE html PUBLIC "-//W3C//DTD XHTML 1.0 Transitional//EN" "http://www.w3.org/TR/xhtml1/DTD/xhtml1-transitional.dtd"&gt;</a:t>
            </a:r>
          </a:p>
          <a:p>
            <a:r>
              <a:rPr lang="en-US" dirty="0"/>
              <a:t>&lt;html </a:t>
            </a:r>
            <a:r>
              <a:rPr lang="en-US" dirty="0" err="1"/>
              <a:t>xmlns</a:t>
            </a:r>
            <a:r>
              <a:rPr lang="en-US" dirty="0"/>
              <a:t>="http://www.w3.org/1999/</a:t>
            </a:r>
            <a:r>
              <a:rPr lang="en-US" dirty="0" err="1"/>
              <a:t>xhtml</a:t>
            </a:r>
            <a:r>
              <a:rPr lang="en-US" dirty="0"/>
              <a:t>"&gt;</a:t>
            </a:r>
          </a:p>
          <a:p>
            <a:r>
              <a:rPr lang="en-US" dirty="0"/>
              <a:t>  &lt;!--</a:t>
            </a:r>
          </a:p>
          <a:p>
            <a:r>
              <a:rPr lang="en-US" dirty="0"/>
              <a:t>    Modified from the </a:t>
            </a:r>
            <a:r>
              <a:rPr lang="en-US" dirty="0" err="1"/>
              <a:t>Debian</a:t>
            </a:r>
            <a:r>
              <a:rPr lang="en-US" dirty="0"/>
              <a:t> original for Ubuntu</a:t>
            </a:r>
          </a:p>
          <a:p>
            <a:r>
              <a:rPr lang="en-US" dirty="0"/>
              <a:t>    Last updated: 2014-03-19</a:t>
            </a:r>
          </a:p>
          <a:p>
            <a:r>
              <a:rPr lang="en-US" dirty="0"/>
              <a:t>    See: https://</a:t>
            </a:r>
            <a:r>
              <a:rPr lang="en-US" dirty="0" err="1"/>
              <a:t>launchpad.net</a:t>
            </a:r>
            <a:r>
              <a:rPr lang="en-US" dirty="0"/>
              <a:t>/bugs/1288690</a:t>
            </a:r>
          </a:p>
          <a:p>
            <a:r>
              <a:rPr lang="en-US" dirty="0"/>
              <a:t>  --&gt;</a:t>
            </a:r>
          </a:p>
          <a:p>
            <a:r>
              <a:rPr lang="en-US" dirty="0"/>
              <a:t>  &lt;head&gt;</a:t>
            </a:r>
          </a:p>
          <a:p>
            <a:r>
              <a:rPr lang="en-US" dirty="0"/>
              <a:t>    &lt;meta http-</a:t>
            </a:r>
            <a:r>
              <a:rPr lang="en-US" dirty="0" err="1"/>
              <a:t>equiv</a:t>
            </a:r>
            <a:r>
              <a:rPr lang="en-US" dirty="0"/>
              <a:t>="Content-Type" content="text/html; charset=UTF-8" /&gt;</a:t>
            </a:r>
          </a:p>
          <a:p>
            <a:r>
              <a:rPr lang="en-US" dirty="0"/>
              <a:t>    &lt;title&gt;Apache2 Ubuntu Default Page: It works&lt;/title&gt;</a:t>
            </a:r>
          </a:p>
        </p:txBody>
      </p:sp>
      <p:sp>
        <p:nvSpPr>
          <p:cNvPr id="3" name="Title 2"/>
          <p:cNvSpPr>
            <a:spLocks noGrp="1"/>
          </p:cNvSpPr>
          <p:nvPr>
            <p:ph type="title"/>
          </p:nvPr>
        </p:nvSpPr>
        <p:spPr/>
        <p:txBody>
          <a:bodyPr/>
          <a:lstStyle/>
          <a:p>
            <a:r>
              <a:rPr lang="en-US" dirty="0" smtClean="0"/>
              <a:t>Is it working?</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curl http://</a:t>
            </a:r>
            <a:r>
              <a:rPr lang="en-US" dirty="0" err="1"/>
              <a:t>localhost</a:t>
            </a:r>
            <a:endParaRPr lang="en-US" dirty="0"/>
          </a:p>
        </p:txBody>
      </p:sp>
    </p:spTree>
    <p:extLst>
      <p:ext uri="{BB962C8B-B14F-4D97-AF65-F5344CB8AC3E}">
        <p14:creationId xmlns:p14="http://schemas.microsoft.com/office/powerpoint/2010/main" val="4252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Write a recipe for apache</a:t>
            </a:r>
            <a:endParaRPr lang="en-US" dirty="0"/>
          </a:p>
        </p:txBody>
      </p:sp>
      <p:sp>
        <p:nvSpPr>
          <p:cNvPr id="5" name="Content Placeholder 4"/>
          <p:cNvSpPr>
            <a:spLocks noGrp="1"/>
          </p:cNvSpPr>
          <p:nvPr>
            <p:ph sz="quarter" idx="10"/>
          </p:nvPr>
        </p:nvSpPr>
        <p:spPr/>
        <p:txBody>
          <a:bodyPr/>
          <a:lstStyle/>
          <a:p>
            <a:r>
              <a:rPr lang="en-US" dirty="0">
                <a:solidFill>
                  <a:srgbClr val="000000"/>
                </a:solidFill>
              </a:rPr>
              <a:t>package </a:t>
            </a:r>
            <a:r>
              <a:rPr lang="en-US" dirty="0">
                <a:solidFill>
                  <a:srgbClr val="4E9A06"/>
                </a:solidFill>
              </a:rPr>
              <a:t>'apache2'</a:t>
            </a:r>
          </a:p>
          <a:p>
            <a:endParaRPr lang="en-US" dirty="0"/>
          </a:p>
          <a:p>
            <a:r>
              <a:rPr lang="en-US" dirty="0">
                <a:solidFill>
                  <a:srgbClr val="000000"/>
                </a:solidFill>
              </a:rPr>
              <a:t>service </a:t>
            </a:r>
            <a:r>
              <a:rPr lang="en-US" dirty="0">
                <a:solidFill>
                  <a:srgbClr val="4E9A06"/>
                </a:solidFill>
              </a:rPr>
              <a:t>'apache2' </a:t>
            </a:r>
            <a:r>
              <a:rPr lang="en-US" b="1" dirty="0">
                <a:solidFill>
                  <a:srgbClr val="204A87"/>
                </a:solidFill>
              </a:rPr>
              <a:t>do</a:t>
            </a:r>
          </a:p>
          <a:p>
            <a:r>
              <a:rPr lang="en-US" dirty="0"/>
              <a:t>  </a:t>
            </a:r>
            <a:r>
              <a:rPr lang="en-US" dirty="0">
                <a:solidFill>
                  <a:srgbClr val="000000"/>
                </a:solidFill>
              </a:rPr>
              <a:t>action </a:t>
            </a:r>
            <a:r>
              <a:rPr lang="en-US" dirty="0">
                <a:solidFill>
                  <a:srgbClr val="4E9A06"/>
                </a:solidFill>
              </a:rPr>
              <a:t>:start</a:t>
            </a:r>
          </a:p>
          <a:p>
            <a:r>
              <a:rPr lang="en-US" b="1" dirty="0">
                <a:solidFill>
                  <a:srgbClr val="204A87"/>
                </a:solidFill>
              </a:rPr>
              <a:t>end</a:t>
            </a:r>
          </a:p>
        </p:txBody>
      </p:sp>
      <p:sp>
        <p:nvSpPr>
          <p:cNvPr id="6" name="Text Placeholder 5"/>
          <p:cNvSpPr>
            <a:spLocks noGrp="1"/>
          </p:cNvSpPr>
          <p:nvPr>
            <p:ph type="body" sz="quarter" idx="11"/>
          </p:nvPr>
        </p:nvSpPr>
        <p:spPr/>
        <p:txBody>
          <a:bodyPr>
            <a:normAutofit lnSpcReduction="10000"/>
          </a:bodyPr>
          <a:lstStyle/>
          <a:p>
            <a:r>
              <a:rPr lang="en-US" dirty="0" smtClean="0"/>
              <a:t>~/</a:t>
            </a:r>
            <a:r>
              <a:rPr lang="en-US" dirty="0" err="1" smtClean="0"/>
              <a:t>learnchef</a:t>
            </a:r>
            <a:r>
              <a:rPr lang="en-US" dirty="0" smtClean="0"/>
              <a:t>/lab2/</a:t>
            </a:r>
            <a:r>
              <a:rPr lang="en-US" dirty="0" err="1" smtClean="0"/>
              <a:t>apache.rb</a:t>
            </a:r>
            <a:endParaRPr lang="en-US" dirty="0"/>
          </a:p>
        </p:txBody>
      </p:sp>
    </p:spTree>
    <p:extLst>
      <p:ext uri="{BB962C8B-B14F-4D97-AF65-F5344CB8AC3E}">
        <p14:creationId xmlns:p14="http://schemas.microsoft.com/office/powerpoint/2010/main" val="3176357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The service resource</a:t>
            </a:r>
            <a:endParaRPr lang="en-US" dirty="0"/>
          </a:p>
        </p:txBody>
      </p:sp>
      <p:pic>
        <p:nvPicPr>
          <p:cNvPr id="8" name="Picture Placeholder 7" descr="service — Chef Docs.jpg"/>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l="-11795" r="-11795"/>
          <a:stretch>
            <a:fillRect/>
          </a:stretch>
        </p:blipFill>
        <p:spPr/>
      </p:pic>
      <p:sp>
        <p:nvSpPr>
          <p:cNvPr id="6" name="Text Placeholder 5"/>
          <p:cNvSpPr>
            <a:spLocks noGrp="1"/>
          </p:cNvSpPr>
          <p:nvPr>
            <p:ph sz="quarter" idx="11"/>
          </p:nvPr>
        </p:nvSpPr>
        <p:spPr/>
        <p:txBody>
          <a:bodyPr>
            <a:normAutofit fontScale="77500" lnSpcReduction="20000"/>
          </a:bodyPr>
          <a:lstStyle/>
          <a:p>
            <a:endParaRPr lang="en-US" dirty="0" smtClean="0"/>
          </a:p>
          <a:p>
            <a:r>
              <a:rPr lang="en-US" dirty="0" smtClean="0"/>
              <a:t>http</a:t>
            </a:r>
            <a:r>
              <a:rPr lang="en-US" dirty="0"/>
              <a:t>://</a:t>
            </a:r>
            <a:r>
              <a:rPr lang="en-US" dirty="0" err="1"/>
              <a:t>docs.getchef.com</a:t>
            </a:r>
            <a:r>
              <a:rPr lang="en-US" dirty="0"/>
              <a:t>/</a:t>
            </a:r>
            <a:r>
              <a:rPr lang="en-US" dirty="0" err="1"/>
              <a:t>resource_service.html</a:t>
            </a:r>
            <a:endParaRPr lang="en-US" dirty="0"/>
          </a:p>
        </p:txBody>
      </p:sp>
    </p:spTree>
    <p:extLst>
      <p:ext uri="{BB962C8B-B14F-4D97-AF65-F5344CB8AC3E}">
        <p14:creationId xmlns:p14="http://schemas.microsoft.com/office/powerpoint/2010/main" val="2225748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Resources</a:t>
            </a:r>
            <a:endParaRPr lang="en-US" dirty="0"/>
          </a:p>
        </p:txBody>
      </p:sp>
      <p:sp>
        <p:nvSpPr>
          <p:cNvPr id="6" name="Text Placeholder 5"/>
          <p:cNvSpPr>
            <a:spLocks noGrp="1"/>
          </p:cNvSpPr>
          <p:nvPr>
            <p:ph type="body" sz="quarter" idx="10"/>
          </p:nvPr>
        </p:nvSpPr>
        <p:spPr/>
        <p:txBody>
          <a:bodyPr/>
          <a:lstStyle/>
          <a:p>
            <a:r>
              <a:rPr lang="en-US" dirty="0" smtClean="0"/>
              <a:t>Type (package, service, etc.)</a:t>
            </a:r>
          </a:p>
          <a:p>
            <a:r>
              <a:rPr lang="en-US" dirty="0" smtClean="0"/>
              <a:t>Name (“</a:t>
            </a:r>
            <a:r>
              <a:rPr lang="en-US" dirty="0" err="1" smtClean="0"/>
              <a:t>httpd</a:t>
            </a:r>
            <a:r>
              <a:rPr lang="en-US" dirty="0" smtClean="0"/>
              <a:t>”, “vim”, etc.)</a:t>
            </a:r>
          </a:p>
          <a:p>
            <a:r>
              <a:rPr lang="en-US" dirty="0" smtClean="0"/>
              <a:t>Actions</a:t>
            </a:r>
          </a:p>
          <a:p>
            <a:pPr lvl="1"/>
            <a:r>
              <a:rPr lang="en-US" dirty="0" smtClean="0"/>
              <a:t>A description of the desired state of the resource</a:t>
            </a:r>
          </a:p>
          <a:p>
            <a:pPr lvl="1"/>
            <a:r>
              <a:rPr lang="en-US" dirty="0" smtClean="0"/>
              <a:t>Defined as part of the resource</a:t>
            </a:r>
          </a:p>
          <a:p>
            <a:pPr lvl="1"/>
            <a:endParaRPr lang="en-US" dirty="0"/>
          </a:p>
          <a:p>
            <a:pPr lvl="1"/>
            <a:r>
              <a:rPr lang="en-US" dirty="0" smtClean="0"/>
              <a:t>Will the action always be executed?</a:t>
            </a:r>
          </a:p>
        </p:txBody>
      </p:sp>
    </p:spTree>
    <p:extLst>
      <p:ext uri="{BB962C8B-B14F-4D97-AF65-F5344CB8AC3E}">
        <p14:creationId xmlns:p14="http://schemas.microsoft.com/office/powerpoint/2010/main" val="1815555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did the package resource work?</a:t>
            </a:r>
            <a:endParaRPr lang="en-US" dirty="0"/>
          </a:p>
        </p:txBody>
      </p:sp>
      <p:pic>
        <p:nvPicPr>
          <p:cNvPr id="6" name="Picture Placeholder 5" descr="package — Chef Docs.jpg"/>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t="-12127" b="-12127"/>
          <a:stretch>
            <a:fillRect/>
          </a:stretch>
        </p:blipFill>
        <p:spPr/>
      </p:pic>
      <p:sp>
        <p:nvSpPr>
          <p:cNvPr id="5" name="Content Placeholder 4"/>
          <p:cNvSpPr>
            <a:spLocks noGrp="1"/>
          </p:cNvSpPr>
          <p:nvPr>
            <p:ph sz="quarter" idx="11"/>
          </p:nvPr>
        </p:nvSpPr>
        <p:spPr/>
        <p:txBody>
          <a:bodyPr/>
          <a:lstStyle/>
          <a:p>
            <a:r>
              <a:rPr lang="en-US" dirty="0"/>
              <a:t>http://</a:t>
            </a:r>
            <a:r>
              <a:rPr lang="en-US" dirty="0" err="1"/>
              <a:t>docs.getchef.com</a:t>
            </a:r>
            <a:r>
              <a:rPr lang="en-US" dirty="0"/>
              <a:t>/</a:t>
            </a:r>
            <a:r>
              <a:rPr lang="en-US" dirty="0" err="1"/>
              <a:t>resource_package.html</a:t>
            </a:r>
            <a:endParaRPr lang="en-US" dirty="0"/>
          </a:p>
        </p:txBody>
      </p:sp>
    </p:spTree>
    <p:extLst>
      <p:ext uri="{BB962C8B-B14F-4D97-AF65-F5344CB8AC3E}">
        <p14:creationId xmlns:p14="http://schemas.microsoft.com/office/powerpoint/2010/main" val="1123981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Hello!</a:t>
            </a:r>
            <a:endParaRPr lang="en-US" dirty="0"/>
          </a:p>
        </p:txBody>
      </p:sp>
      <p:sp>
        <p:nvSpPr>
          <p:cNvPr id="3" name="Text Placeholder 2"/>
          <p:cNvSpPr>
            <a:spLocks noGrp="1"/>
          </p:cNvSpPr>
          <p:nvPr>
            <p:ph type="body" sz="quarter" idx="10"/>
          </p:nvPr>
        </p:nvSpPr>
        <p:spPr/>
        <p:txBody>
          <a:bodyPr/>
          <a:lstStyle/>
          <a:p>
            <a:r>
              <a:rPr lang="en-US" dirty="0" smtClean="0"/>
              <a:t>System Administrator?</a:t>
            </a:r>
          </a:p>
          <a:p>
            <a:r>
              <a:rPr lang="en-US" dirty="0" smtClean="0"/>
              <a:t>Developer?</a:t>
            </a:r>
          </a:p>
        </p:txBody>
      </p:sp>
    </p:spTree>
    <p:extLst>
      <p:ext uri="{BB962C8B-B14F-4D97-AF65-F5344CB8AC3E}">
        <p14:creationId xmlns:p14="http://schemas.microsoft.com/office/powerpoint/2010/main" val="3399421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did the package resource work?</a:t>
            </a:r>
            <a:endParaRPr lang="en-US" dirty="0"/>
          </a:p>
        </p:txBody>
      </p:sp>
      <p:pic>
        <p:nvPicPr>
          <p:cNvPr id="6" name="Picture Placeholder 5" descr="package — Chef Docs.jpg"/>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t="-12127" b="-12127"/>
          <a:stretch>
            <a:fillRect/>
          </a:stretch>
        </p:blipFill>
        <p:spPr>
          <a:xfrm>
            <a:off x="457200" y="1127125"/>
            <a:ext cx="11201400" cy="5257800"/>
          </a:xfrm>
        </p:spPr>
      </p:pic>
      <p:sp>
        <p:nvSpPr>
          <p:cNvPr id="5" name="Content Placeholder 4"/>
          <p:cNvSpPr>
            <a:spLocks noGrp="1"/>
          </p:cNvSpPr>
          <p:nvPr>
            <p:ph sz="quarter" idx="11"/>
          </p:nvPr>
        </p:nvSpPr>
        <p:spPr/>
        <p:txBody>
          <a:bodyPr/>
          <a:lstStyle/>
          <a:p>
            <a:r>
              <a:rPr lang="en-US" dirty="0"/>
              <a:t>http://</a:t>
            </a:r>
            <a:r>
              <a:rPr lang="en-US" dirty="0" err="1"/>
              <a:t>docs.getchef.com</a:t>
            </a:r>
            <a:r>
              <a:rPr lang="en-US" dirty="0"/>
              <a:t>/</a:t>
            </a:r>
            <a:r>
              <a:rPr lang="en-US" dirty="0" err="1"/>
              <a:t>resource_package.html</a:t>
            </a:r>
            <a:endParaRPr lang="en-US" dirty="0"/>
          </a:p>
        </p:txBody>
      </p:sp>
      <p:sp>
        <p:nvSpPr>
          <p:cNvPr id="3" name="Frame 2"/>
          <p:cNvSpPr/>
          <p:nvPr/>
        </p:nvSpPr>
        <p:spPr bwMode="auto">
          <a:xfrm>
            <a:off x="3302000" y="3016250"/>
            <a:ext cx="809625" cy="301625"/>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119870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a:bodyPr>
          <a:lstStyle/>
          <a:p>
            <a:r>
              <a:rPr lang="en-US" sz="2400" dirty="0"/>
              <a:t>Recipe: (chef-apply cookbook)::(chef-apply recipe)</a:t>
            </a:r>
          </a:p>
          <a:p>
            <a:r>
              <a:rPr lang="en-US" sz="2400" dirty="0"/>
              <a:t>  * </a:t>
            </a:r>
            <a:r>
              <a:rPr lang="en-US" sz="2400" dirty="0" err="1"/>
              <a:t>apt_package</a:t>
            </a:r>
            <a:r>
              <a:rPr lang="en-US" sz="2400" dirty="0"/>
              <a:t>[apache2] action install (up to date)</a:t>
            </a:r>
          </a:p>
          <a:p>
            <a:r>
              <a:rPr lang="en-US" sz="2400" dirty="0"/>
              <a:t>  * service[apache2] action start (up to date)</a:t>
            </a:r>
          </a:p>
        </p:txBody>
      </p:sp>
      <p:sp>
        <p:nvSpPr>
          <p:cNvPr id="5" name="Title 4"/>
          <p:cNvSpPr>
            <a:spLocks noGrp="1"/>
          </p:cNvSpPr>
          <p:nvPr>
            <p:ph type="title"/>
          </p:nvPr>
        </p:nvSpPr>
        <p:spPr/>
        <p:txBody>
          <a:bodyPr/>
          <a:lstStyle/>
          <a:p>
            <a:r>
              <a:rPr lang="en-US" dirty="0" smtClean="0"/>
              <a:t>Apply the apache recipe</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err="1"/>
              <a:t>sudo</a:t>
            </a:r>
            <a:r>
              <a:rPr lang="en-US" dirty="0"/>
              <a:t> chef-apply </a:t>
            </a:r>
            <a:r>
              <a:rPr lang="en-US" dirty="0" err="1"/>
              <a:t>apache.rb</a:t>
            </a:r>
            <a:endParaRPr lang="en-US" dirty="0"/>
          </a:p>
        </p:txBody>
      </p:sp>
    </p:spTree>
    <p:extLst>
      <p:ext uri="{BB962C8B-B14F-4D97-AF65-F5344CB8AC3E}">
        <p14:creationId xmlns:p14="http://schemas.microsoft.com/office/powerpoint/2010/main" val="3431656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7500" lnSpcReduction="20000"/>
          </a:bodyPr>
          <a:lstStyle/>
          <a:p>
            <a:endParaRPr lang="en-US" dirty="0"/>
          </a:p>
          <a:p>
            <a:r>
              <a:rPr lang="en-US" dirty="0"/>
              <a:t>&lt;!DOCTYPE html PUBLIC "-//W3C//DTD XHTML 1.0 Transitional//EN" "http://www.w3.org/TR/xhtml1/DTD/xhtml1-transitional.dtd"&gt;</a:t>
            </a:r>
          </a:p>
          <a:p>
            <a:r>
              <a:rPr lang="en-US" dirty="0"/>
              <a:t>&lt;html </a:t>
            </a:r>
            <a:r>
              <a:rPr lang="en-US" dirty="0" err="1"/>
              <a:t>xmlns</a:t>
            </a:r>
            <a:r>
              <a:rPr lang="en-US" dirty="0"/>
              <a:t>="http://www.w3.org/1999/</a:t>
            </a:r>
            <a:r>
              <a:rPr lang="en-US" dirty="0" err="1"/>
              <a:t>xhtml</a:t>
            </a:r>
            <a:r>
              <a:rPr lang="en-US" dirty="0"/>
              <a:t>"&gt;</a:t>
            </a:r>
          </a:p>
          <a:p>
            <a:r>
              <a:rPr lang="en-US" dirty="0"/>
              <a:t>  &lt;!--</a:t>
            </a:r>
          </a:p>
          <a:p>
            <a:r>
              <a:rPr lang="en-US" dirty="0"/>
              <a:t>    Modified from the </a:t>
            </a:r>
            <a:r>
              <a:rPr lang="en-US" dirty="0" err="1"/>
              <a:t>Debian</a:t>
            </a:r>
            <a:r>
              <a:rPr lang="en-US" dirty="0"/>
              <a:t> original for Ubuntu</a:t>
            </a:r>
          </a:p>
          <a:p>
            <a:r>
              <a:rPr lang="en-US" dirty="0"/>
              <a:t>    Last updated: 2014-03-19</a:t>
            </a:r>
          </a:p>
          <a:p>
            <a:r>
              <a:rPr lang="en-US" dirty="0"/>
              <a:t>    See: https://</a:t>
            </a:r>
            <a:r>
              <a:rPr lang="en-US" dirty="0" err="1"/>
              <a:t>launchpad.net</a:t>
            </a:r>
            <a:r>
              <a:rPr lang="en-US" dirty="0"/>
              <a:t>/bugs/1288690</a:t>
            </a:r>
          </a:p>
          <a:p>
            <a:r>
              <a:rPr lang="en-US" dirty="0"/>
              <a:t>  --&gt;</a:t>
            </a:r>
          </a:p>
          <a:p>
            <a:r>
              <a:rPr lang="en-US" dirty="0"/>
              <a:t>  &lt;head&gt;</a:t>
            </a:r>
          </a:p>
          <a:p>
            <a:r>
              <a:rPr lang="en-US" dirty="0"/>
              <a:t>    &lt;meta http-</a:t>
            </a:r>
            <a:r>
              <a:rPr lang="en-US" dirty="0" err="1"/>
              <a:t>equiv</a:t>
            </a:r>
            <a:r>
              <a:rPr lang="en-US" dirty="0"/>
              <a:t>="Content-Type" content="text/html; charset=UTF-8" /&gt;</a:t>
            </a:r>
          </a:p>
          <a:p>
            <a:r>
              <a:rPr lang="en-US" dirty="0"/>
              <a:t>    &lt;title&gt;Apache2 Ubuntu Default Page: It works&lt;/title&gt;</a:t>
            </a:r>
          </a:p>
        </p:txBody>
      </p:sp>
      <p:sp>
        <p:nvSpPr>
          <p:cNvPr id="3" name="Title 2"/>
          <p:cNvSpPr>
            <a:spLocks noGrp="1"/>
          </p:cNvSpPr>
          <p:nvPr>
            <p:ph type="title"/>
          </p:nvPr>
        </p:nvSpPr>
        <p:spPr/>
        <p:txBody>
          <a:bodyPr/>
          <a:lstStyle/>
          <a:p>
            <a:r>
              <a:rPr lang="en-US" dirty="0" smtClean="0"/>
              <a:t>Is it working?</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curl http://</a:t>
            </a:r>
            <a:r>
              <a:rPr lang="en-US" dirty="0" err="1"/>
              <a:t>localhost</a:t>
            </a:r>
            <a:endParaRPr lang="en-US" dirty="0"/>
          </a:p>
        </p:txBody>
      </p:sp>
    </p:spTree>
    <p:extLst>
      <p:ext uri="{BB962C8B-B14F-4D97-AF65-F5344CB8AC3E}">
        <p14:creationId xmlns:p14="http://schemas.microsoft.com/office/powerpoint/2010/main" val="1796590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Not there yet</a:t>
            </a:r>
            <a:endParaRPr lang="en-US" dirty="0"/>
          </a:p>
        </p:txBody>
      </p:sp>
      <p:sp>
        <p:nvSpPr>
          <p:cNvPr id="6" name="Text Placeholder 5"/>
          <p:cNvSpPr>
            <a:spLocks noGrp="1"/>
          </p:cNvSpPr>
          <p:nvPr>
            <p:ph type="body" sz="quarter" idx="10"/>
          </p:nvPr>
        </p:nvSpPr>
        <p:spPr/>
        <p:txBody>
          <a:bodyPr/>
          <a:lstStyle/>
          <a:p>
            <a:r>
              <a:rPr lang="en-US" dirty="0" smtClean="0"/>
              <a:t>The web server is up and running</a:t>
            </a:r>
          </a:p>
          <a:p>
            <a:r>
              <a:rPr lang="en-US" dirty="0" smtClean="0"/>
              <a:t>The default home page is being displayed, not our home page</a:t>
            </a:r>
            <a:endParaRPr lang="en-US" dirty="0"/>
          </a:p>
        </p:txBody>
      </p:sp>
    </p:spTree>
    <p:extLst>
      <p:ext uri="{BB962C8B-B14F-4D97-AF65-F5344CB8AC3E}">
        <p14:creationId xmlns:p14="http://schemas.microsoft.com/office/powerpoint/2010/main" val="2692940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resource should we use?</a:t>
            </a:r>
            <a:endParaRPr lang="en-US" dirty="0"/>
          </a:p>
        </p:txBody>
      </p:sp>
      <p:pic>
        <p:nvPicPr>
          <p:cNvPr id="6" name="Picture Placeholder 5" descr="All about Chef ... — Chef Docs.jpg"/>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t="-132114" b="-132114"/>
          <a:stretch>
            <a:fillRect/>
          </a:stretch>
        </p:blipFill>
        <p:spPr/>
      </p:pic>
      <p:sp>
        <p:nvSpPr>
          <p:cNvPr id="5" name="Content Placeholder 4"/>
          <p:cNvSpPr>
            <a:spLocks noGrp="1"/>
          </p:cNvSpPr>
          <p:nvPr>
            <p:ph sz="quarter" idx="11"/>
          </p:nvPr>
        </p:nvSpPr>
        <p:spPr/>
        <p:txBody>
          <a:bodyPr/>
          <a:lstStyle/>
          <a:p>
            <a:r>
              <a:rPr lang="en-US" dirty="0"/>
              <a:t>http://</a:t>
            </a:r>
            <a:r>
              <a:rPr lang="en-US" dirty="0" err="1"/>
              <a:t>docs.getchef.com</a:t>
            </a:r>
            <a:r>
              <a:rPr lang="en-US" dirty="0"/>
              <a:t>/</a:t>
            </a:r>
          </a:p>
        </p:txBody>
      </p:sp>
    </p:spTree>
    <p:extLst>
      <p:ext uri="{BB962C8B-B14F-4D97-AF65-F5344CB8AC3E}">
        <p14:creationId xmlns:p14="http://schemas.microsoft.com/office/powerpoint/2010/main" val="2910360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resource should we use?</a:t>
            </a:r>
            <a:endParaRPr lang="en-US" dirty="0"/>
          </a:p>
        </p:txBody>
      </p:sp>
      <p:pic>
        <p:nvPicPr>
          <p:cNvPr id="6" name="Picture Placeholder 5" descr="All about Chef ... — Chef Docs.jpg"/>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t="-132114" b="-132114"/>
          <a:stretch>
            <a:fillRect/>
          </a:stretch>
        </p:blipFill>
        <p:spPr/>
      </p:pic>
      <p:sp>
        <p:nvSpPr>
          <p:cNvPr id="5" name="Content Placeholder 4"/>
          <p:cNvSpPr>
            <a:spLocks noGrp="1"/>
          </p:cNvSpPr>
          <p:nvPr>
            <p:ph sz="quarter" idx="11"/>
          </p:nvPr>
        </p:nvSpPr>
        <p:spPr/>
        <p:txBody>
          <a:bodyPr/>
          <a:lstStyle/>
          <a:p>
            <a:r>
              <a:rPr lang="en-US" dirty="0"/>
              <a:t>http://</a:t>
            </a:r>
            <a:r>
              <a:rPr lang="en-US" dirty="0" err="1"/>
              <a:t>docs.getchef.com</a:t>
            </a:r>
            <a:r>
              <a:rPr lang="en-US" dirty="0"/>
              <a:t>/</a:t>
            </a:r>
          </a:p>
        </p:txBody>
      </p:sp>
      <p:sp>
        <p:nvSpPr>
          <p:cNvPr id="3" name="Frame 2"/>
          <p:cNvSpPr/>
          <p:nvPr/>
        </p:nvSpPr>
        <p:spPr bwMode="auto">
          <a:xfrm>
            <a:off x="1635125" y="3317875"/>
            <a:ext cx="1333500" cy="3175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29291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resource should we use?</a:t>
            </a:r>
            <a:endParaRPr lang="en-US" dirty="0"/>
          </a:p>
        </p:txBody>
      </p:sp>
      <p:pic>
        <p:nvPicPr>
          <p:cNvPr id="6" name="Picture Placeholder 5" descr="All about Chef ... — Chef Docs.jpg"/>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t="-132114" b="-132114"/>
          <a:stretch>
            <a:fillRect/>
          </a:stretch>
        </p:blipFill>
        <p:spPr/>
      </p:pic>
      <p:sp>
        <p:nvSpPr>
          <p:cNvPr id="5" name="Content Placeholder 4"/>
          <p:cNvSpPr>
            <a:spLocks noGrp="1"/>
          </p:cNvSpPr>
          <p:nvPr>
            <p:ph sz="quarter" idx="11"/>
          </p:nvPr>
        </p:nvSpPr>
        <p:spPr/>
        <p:txBody>
          <a:bodyPr/>
          <a:lstStyle/>
          <a:p>
            <a:r>
              <a:rPr lang="en-US" dirty="0"/>
              <a:t>http://</a:t>
            </a:r>
            <a:r>
              <a:rPr lang="en-US" dirty="0" err="1"/>
              <a:t>docs.getchef.com</a:t>
            </a:r>
            <a:r>
              <a:rPr lang="en-US" dirty="0"/>
              <a:t>/</a:t>
            </a:r>
          </a:p>
        </p:txBody>
      </p:sp>
      <p:sp>
        <p:nvSpPr>
          <p:cNvPr id="3" name="Frame 2"/>
          <p:cNvSpPr/>
          <p:nvPr/>
        </p:nvSpPr>
        <p:spPr bwMode="auto">
          <a:xfrm>
            <a:off x="1635125" y="3317875"/>
            <a:ext cx="1333500" cy="3175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4" name="Frame 3"/>
          <p:cNvSpPr/>
          <p:nvPr/>
        </p:nvSpPr>
        <p:spPr bwMode="auto">
          <a:xfrm>
            <a:off x="11064875" y="3349625"/>
            <a:ext cx="428625" cy="2540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94225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resource should we use?</a:t>
            </a:r>
            <a:endParaRPr lang="en-US" dirty="0"/>
          </a:p>
        </p:txBody>
      </p:sp>
      <p:pic>
        <p:nvPicPr>
          <p:cNvPr id="6" name="Picture Placeholder 5" descr="All about Chef ... — Chef Docs.jpg"/>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t="-132114" b="-132114"/>
          <a:stretch>
            <a:fillRect/>
          </a:stretch>
        </p:blipFill>
        <p:spPr/>
      </p:pic>
      <p:sp>
        <p:nvSpPr>
          <p:cNvPr id="5" name="Content Placeholder 4"/>
          <p:cNvSpPr>
            <a:spLocks noGrp="1"/>
          </p:cNvSpPr>
          <p:nvPr>
            <p:ph sz="quarter" idx="11"/>
          </p:nvPr>
        </p:nvSpPr>
        <p:spPr/>
        <p:txBody>
          <a:bodyPr/>
          <a:lstStyle/>
          <a:p>
            <a:r>
              <a:rPr lang="en-US" dirty="0"/>
              <a:t>http://</a:t>
            </a:r>
            <a:r>
              <a:rPr lang="en-US" dirty="0" err="1"/>
              <a:t>docs.getchef.com</a:t>
            </a:r>
            <a:r>
              <a:rPr lang="en-US" dirty="0"/>
              <a:t>/</a:t>
            </a:r>
          </a:p>
        </p:txBody>
      </p:sp>
      <p:sp>
        <p:nvSpPr>
          <p:cNvPr id="3" name="Frame 2"/>
          <p:cNvSpPr/>
          <p:nvPr/>
        </p:nvSpPr>
        <p:spPr bwMode="auto">
          <a:xfrm>
            <a:off x="1635125" y="3317875"/>
            <a:ext cx="1333500" cy="3175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4" name="Frame 3"/>
          <p:cNvSpPr/>
          <p:nvPr/>
        </p:nvSpPr>
        <p:spPr bwMode="auto">
          <a:xfrm>
            <a:off x="11064875" y="3349625"/>
            <a:ext cx="428625" cy="2540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Frame 7"/>
          <p:cNvSpPr/>
          <p:nvPr/>
        </p:nvSpPr>
        <p:spPr bwMode="auto">
          <a:xfrm>
            <a:off x="1984375" y="3873500"/>
            <a:ext cx="1079500" cy="28575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27974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resource should we use?</a:t>
            </a:r>
            <a:endParaRPr lang="en-US" dirty="0"/>
          </a:p>
        </p:txBody>
      </p:sp>
      <p:pic>
        <p:nvPicPr>
          <p:cNvPr id="6" name="Picture Placeholder 5" descr="All about Chef ... — Chef Docs.jpg"/>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t="-132114" b="-132114"/>
          <a:stretch>
            <a:fillRect/>
          </a:stretch>
        </p:blipFill>
        <p:spPr/>
      </p:pic>
      <p:sp>
        <p:nvSpPr>
          <p:cNvPr id="5" name="Content Placeholder 4"/>
          <p:cNvSpPr>
            <a:spLocks noGrp="1"/>
          </p:cNvSpPr>
          <p:nvPr>
            <p:ph sz="quarter" idx="11"/>
          </p:nvPr>
        </p:nvSpPr>
        <p:spPr/>
        <p:txBody>
          <a:bodyPr/>
          <a:lstStyle/>
          <a:p>
            <a:r>
              <a:rPr lang="en-US" dirty="0"/>
              <a:t>http://</a:t>
            </a:r>
            <a:r>
              <a:rPr lang="en-US" dirty="0" err="1"/>
              <a:t>docs.getchef.com</a:t>
            </a:r>
            <a:r>
              <a:rPr lang="en-US" dirty="0"/>
              <a:t>/</a:t>
            </a:r>
          </a:p>
        </p:txBody>
      </p:sp>
      <p:sp>
        <p:nvSpPr>
          <p:cNvPr id="3" name="Frame 2"/>
          <p:cNvSpPr/>
          <p:nvPr/>
        </p:nvSpPr>
        <p:spPr bwMode="auto">
          <a:xfrm>
            <a:off x="1635125" y="3317875"/>
            <a:ext cx="1333500" cy="3175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4" name="Frame 3"/>
          <p:cNvSpPr/>
          <p:nvPr/>
        </p:nvSpPr>
        <p:spPr bwMode="auto">
          <a:xfrm>
            <a:off x="11064875" y="3349625"/>
            <a:ext cx="428625" cy="2540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Frame 6"/>
          <p:cNvSpPr/>
          <p:nvPr/>
        </p:nvSpPr>
        <p:spPr bwMode="auto">
          <a:xfrm>
            <a:off x="8191500" y="3857625"/>
            <a:ext cx="904875" cy="31750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Frame 7"/>
          <p:cNvSpPr/>
          <p:nvPr/>
        </p:nvSpPr>
        <p:spPr bwMode="auto">
          <a:xfrm>
            <a:off x="1984375" y="3873500"/>
            <a:ext cx="1079500" cy="285750"/>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90732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Resource</a:t>
            </a:r>
            <a:endParaRPr lang="en-US" dirty="0"/>
          </a:p>
        </p:txBody>
      </p:sp>
      <p:sp>
        <p:nvSpPr>
          <p:cNvPr id="5" name="Text Placeholder 4"/>
          <p:cNvSpPr>
            <a:spLocks noGrp="1"/>
          </p:cNvSpPr>
          <p:nvPr>
            <p:ph type="body" sz="quarter" idx="10"/>
          </p:nvPr>
        </p:nvSpPr>
        <p:spPr/>
        <p:txBody>
          <a:bodyPr/>
          <a:lstStyle/>
          <a:p>
            <a:r>
              <a:rPr lang="en-US" dirty="0" smtClean="0"/>
              <a:t>Use the file resource to manage files that are present on a node, including setting or updating the contents of those files.</a:t>
            </a:r>
            <a:endParaRPr lang="en-US" dirty="0"/>
          </a:p>
        </p:txBody>
      </p:sp>
    </p:spTree>
    <p:extLst>
      <p:ext uri="{BB962C8B-B14F-4D97-AF65-F5344CB8AC3E}">
        <p14:creationId xmlns:p14="http://schemas.microsoft.com/office/powerpoint/2010/main" val="1720760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Hello!</a:t>
            </a:r>
            <a:endParaRPr lang="en-US" dirty="0"/>
          </a:p>
        </p:txBody>
      </p:sp>
      <p:sp>
        <p:nvSpPr>
          <p:cNvPr id="3" name="Text Placeholder 2"/>
          <p:cNvSpPr>
            <a:spLocks noGrp="1"/>
          </p:cNvSpPr>
          <p:nvPr>
            <p:ph type="body" sz="quarter" idx="10"/>
          </p:nvPr>
        </p:nvSpPr>
        <p:spPr/>
        <p:txBody>
          <a:bodyPr/>
          <a:lstStyle/>
          <a:p>
            <a:r>
              <a:rPr lang="en-US" dirty="0" smtClean="0"/>
              <a:t>System Administrator?</a:t>
            </a:r>
          </a:p>
          <a:p>
            <a:r>
              <a:rPr lang="en-US" dirty="0" smtClean="0"/>
              <a:t>Developer?</a:t>
            </a:r>
          </a:p>
          <a:p>
            <a:r>
              <a:rPr lang="en-US" dirty="0" err="1" smtClean="0"/>
              <a:t>DevOp</a:t>
            </a:r>
            <a:r>
              <a:rPr lang="en-US" dirty="0" smtClean="0"/>
              <a:t>?</a:t>
            </a:r>
          </a:p>
        </p:txBody>
      </p:sp>
    </p:spTree>
    <p:extLst>
      <p:ext uri="{BB962C8B-B14F-4D97-AF65-F5344CB8AC3E}">
        <p14:creationId xmlns:p14="http://schemas.microsoft.com/office/powerpoint/2010/main" val="305467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Resource - Actions</a:t>
            </a:r>
            <a:endParaRPr lang="en-US" dirty="0"/>
          </a:p>
        </p:txBody>
      </p:sp>
      <p:pic>
        <p:nvPicPr>
          <p:cNvPr id="6" name="Picture Placeholder 5" descr="file — Chef Docs.jpg"/>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t="-25369" b="-25369"/>
          <a:stretch>
            <a:fillRect/>
          </a:stretch>
        </p:blipFill>
        <p:spPr/>
      </p:pic>
      <p:sp>
        <p:nvSpPr>
          <p:cNvPr id="5" name="Content Placeholder 4"/>
          <p:cNvSpPr>
            <a:spLocks noGrp="1"/>
          </p:cNvSpPr>
          <p:nvPr>
            <p:ph sz="quarter" idx="11"/>
          </p:nvPr>
        </p:nvSpPr>
        <p:spPr/>
        <p:txBody>
          <a:bodyPr/>
          <a:lstStyle/>
          <a:p>
            <a:r>
              <a:rPr lang="en-US" dirty="0"/>
              <a:t>http://</a:t>
            </a:r>
            <a:r>
              <a:rPr lang="en-US" dirty="0" err="1"/>
              <a:t>docs.getchef.com</a:t>
            </a:r>
            <a:r>
              <a:rPr lang="en-US" dirty="0"/>
              <a:t>/</a:t>
            </a:r>
            <a:r>
              <a:rPr lang="en-US" dirty="0" err="1"/>
              <a:t>resource_file.html#actions</a:t>
            </a:r>
            <a:endParaRPr lang="en-US" dirty="0"/>
          </a:p>
        </p:txBody>
      </p:sp>
    </p:spTree>
    <p:extLst>
      <p:ext uri="{BB962C8B-B14F-4D97-AF65-F5344CB8AC3E}">
        <p14:creationId xmlns:p14="http://schemas.microsoft.com/office/powerpoint/2010/main" val="328557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Resource – content attribute</a:t>
            </a:r>
            <a:endParaRPr lang="en-US" dirty="0"/>
          </a:p>
        </p:txBody>
      </p:sp>
      <p:pic>
        <p:nvPicPr>
          <p:cNvPr id="5" name="Picture Placeholder 4" descr="file — Chef Docs-1.jpg"/>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t="-225537" b="-225537"/>
          <a:stretch>
            <a:fillRect/>
          </a:stretch>
        </p:blipFill>
        <p:spPr/>
      </p:pic>
      <p:sp>
        <p:nvSpPr>
          <p:cNvPr id="4" name="Content Placeholder 3"/>
          <p:cNvSpPr>
            <a:spLocks noGrp="1"/>
          </p:cNvSpPr>
          <p:nvPr>
            <p:ph sz="quarter" idx="11"/>
          </p:nvPr>
        </p:nvSpPr>
        <p:spPr/>
        <p:txBody>
          <a:bodyPr/>
          <a:lstStyle/>
          <a:p>
            <a:r>
              <a:rPr lang="en-US" dirty="0"/>
              <a:t>http://</a:t>
            </a:r>
            <a:r>
              <a:rPr lang="en-US" dirty="0" err="1"/>
              <a:t>docs.getchef.com</a:t>
            </a:r>
            <a:r>
              <a:rPr lang="en-US" dirty="0"/>
              <a:t>/</a:t>
            </a:r>
            <a:r>
              <a:rPr lang="en-US" dirty="0" err="1"/>
              <a:t>resource_file.html#actions</a:t>
            </a:r>
            <a:endParaRPr lang="en-US" dirty="0"/>
          </a:p>
        </p:txBody>
      </p:sp>
    </p:spTree>
    <p:extLst>
      <p:ext uri="{BB962C8B-B14F-4D97-AF65-F5344CB8AC3E}">
        <p14:creationId xmlns:p14="http://schemas.microsoft.com/office/powerpoint/2010/main" val="1383671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Write a recipe for apache</a:t>
            </a:r>
            <a:endParaRPr lang="en-US" dirty="0"/>
          </a:p>
        </p:txBody>
      </p:sp>
      <p:sp>
        <p:nvSpPr>
          <p:cNvPr id="5" name="Content Placeholder 4"/>
          <p:cNvSpPr>
            <a:spLocks noGrp="1"/>
          </p:cNvSpPr>
          <p:nvPr>
            <p:ph sz="quarter" idx="10"/>
          </p:nvPr>
        </p:nvSpPr>
        <p:spPr/>
        <p:txBody>
          <a:bodyPr>
            <a:normAutofit lnSpcReduction="10000"/>
          </a:bodyPr>
          <a:lstStyle/>
          <a:p>
            <a:r>
              <a:rPr lang="en-US" dirty="0" smtClean="0">
                <a:solidFill>
                  <a:srgbClr val="000000"/>
                </a:solidFill>
              </a:rPr>
              <a:t>Package </a:t>
            </a:r>
            <a:r>
              <a:rPr lang="en-US" dirty="0" smtClean="0">
                <a:solidFill>
                  <a:srgbClr val="4E9A06"/>
                </a:solidFill>
              </a:rPr>
              <a:t>'apache2'</a:t>
            </a:r>
            <a:endParaRPr lang="en-US" dirty="0">
              <a:solidFill>
                <a:srgbClr val="4E9A06"/>
              </a:solidFill>
            </a:endParaRPr>
          </a:p>
          <a:p>
            <a:endParaRPr lang="en-US" dirty="0"/>
          </a:p>
          <a:p>
            <a:r>
              <a:rPr lang="en-US" dirty="0">
                <a:solidFill>
                  <a:srgbClr val="000000"/>
                </a:solidFill>
              </a:rPr>
              <a:t>service </a:t>
            </a:r>
            <a:r>
              <a:rPr lang="en-US" dirty="0" smtClean="0">
                <a:solidFill>
                  <a:srgbClr val="4E9A06"/>
                </a:solidFill>
              </a:rPr>
              <a:t>'apache2' </a:t>
            </a:r>
            <a:r>
              <a:rPr lang="en-US" b="1" dirty="0">
                <a:solidFill>
                  <a:srgbClr val="204A87"/>
                </a:solidFill>
              </a:rPr>
              <a:t>do</a:t>
            </a:r>
          </a:p>
          <a:p>
            <a:r>
              <a:rPr lang="en-US" dirty="0"/>
              <a:t>  </a:t>
            </a:r>
            <a:r>
              <a:rPr lang="en-US" dirty="0">
                <a:solidFill>
                  <a:srgbClr val="000000"/>
                </a:solidFill>
              </a:rPr>
              <a:t>action </a:t>
            </a:r>
            <a:r>
              <a:rPr lang="en-US" dirty="0">
                <a:solidFill>
                  <a:srgbClr val="4E9A06"/>
                </a:solidFill>
              </a:rPr>
              <a:t>:start</a:t>
            </a:r>
          </a:p>
          <a:p>
            <a:r>
              <a:rPr lang="en-US" b="1" dirty="0">
                <a:solidFill>
                  <a:srgbClr val="204A87"/>
                </a:solidFill>
              </a:rPr>
              <a:t>end</a:t>
            </a:r>
          </a:p>
          <a:p>
            <a:endParaRPr lang="en-US" dirty="0"/>
          </a:p>
          <a:p>
            <a:r>
              <a:rPr lang="en-US" dirty="0">
                <a:solidFill>
                  <a:srgbClr val="000000"/>
                </a:solidFill>
              </a:rPr>
              <a:t>file </a:t>
            </a:r>
            <a:r>
              <a:rPr lang="en-US" dirty="0">
                <a:solidFill>
                  <a:srgbClr val="4E9A06"/>
                </a:solidFill>
              </a:rPr>
              <a:t>'/</a:t>
            </a:r>
            <a:r>
              <a:rPr lang="en-US" dirty="0" err="1">
                <a:solidFill>
                  <a:srgbClr val="4E9A06"/>
                </a:solidFill>
              </a:rPr>
              <a:t>var</a:t>
            </a:r>
            <a:r>
              <a:rPr lang="en-US" dirty="0">
                <a:solidFill>
                  <a:srgbClr val="4E9A06"/>
                </a:solidFill>
              </a:rPr>
              <a:t>/www/html/</a:t>
            </a:r>
            <a:r>
              <a:rPr lang="en-US" dirty="0" err="1">
                <a:solidFill>
                  <a:srgbClr val="4E9A06"/>
                </a:solidFill>
              </a:rPr>
              <a:t>index.html</a:t>
            </a:r>
            <a:r>
              <a:rPr lang="en-US" dirty="0">
                <a:solidFill>
                  <a:srgbClr val="4E9A06"/>
                </a:solidFill>
              </a:rPr>
              <a:t>' </a:t>
            </a:r>
            <a:r>
              <a:rPr lang="en-US" b="1" dirty="0">
                <a:solidFill>
                  <a:srgbClr val="204A87"/>
                </a:solidFill>
              </a:rPr>
              <a:t>do</a:t>
            </a:r>
          </a:p>
          <a:p>
            <a:r>
              <a:rPr lang="en-US" dirty="0"/>
              <a:t>  </a:t>
            </a:r>
            <a:r>
              <a:rPr lang="en-US" dirty="0">
                <a:solidFill>
                  <a:srgbClr val="000000"/>
                </a:solidFill>
              </a:rPr>
              <a:t>content </a:t>
            </a:r>
            <a:r>
              <a:rPr lang="en-US" dirty="0">
                <a:solidFill>
                  <a:srgbClr val="4E9A06"/>
                </a:solidFill>
              </a:rPr>
              <a:t>"&lt;h1&gt;hello world&lt;/h1&gt;\n"</a:t>
            </a:r>
          </a:p>
          <a:p>
            <a:r>
              <a:rPr lang="en-US" b="1" dirty="0">
                <a:solidFill>
                  <a:srgbClr val="204A87"/>
                </a:solidFill>
              </a:rPr>
              <a:t>end</a:t>
            </a:r>
          </a:p>
        </p:txBody>
      </p:sp>
      <p:sp>
        <p:nvSpPr>
          <p:cNvPr id="6" name="Text Placeholder 5"/>
          <p:cNvSpPr>
            <a:spLocks noGrp="1"/>
          </p:cNvSpPr>
          <p:nvPr>
            <p:ph type="body" sz="quarter" idx="11"/>
          </p:nvPr>
        </p:nvSpPr>
        <p:spPr/>
        <p:txBody>
          <a:bodyPr>
            <a:normAutofit lnSpcReduction="10000"/>
          </a:bodyPr>
          <a:lstStyle/>
          <a:p>
            <a:r>
              <a:rPr lang="en-US" dirty="0" smtClean="0"/>
              <a:t>~/</a:t>
            </a:r>
            <a:r>
              <a:rPr lang="en-US" dirty="0" err="1" smtClean="0"/>
              <a:t>learnchef</a:t>
            </a:r>
            <a:r>
              <a:rPr lang="en-US" dirty="0" smtClean="0"/>
              <a:t>/</a:t>
            </a:r>
            <a:r>
              <a:rPr lang="en-US" dirty="0" err="1" smtClean="0"/>
              <a:t>apache.rb</a:t>
            </a:r>
            <a:endParaRPr lang="en-US" dirty="0"/>
          </a:p>
        </p:txBody>
      </p:sp>
    </p:spTree>
    <p:extLst>
      <p:ext uri="{BB962C8B-B14F-4D97-AF65-F5344CB8AC3E}">
        <p14:creationId xmlns:p14="http://schemas.microsoft.com/office/powerpoint/2010/main" val="45502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7500" lnSpcReduction="20000"/>
          </a:bodyPr>
          <a:lstStyle/>
          <a:p>
            <a:r>
              <a:rPr lang="en-US" dirty="0"/>
              <a:t> -      &lt;/div&gt;</a:t>
            </a:r>
          </a:p>
          <a:p>
            <a:r>
              <a:rPr lang="en-US" dirty="0"/>
              <a:t>    -    &lt;/div&gt;</a:t>
            </a:r>
          </a:p>
          <a:p>
            <a:r>
              <a:rPr lang="en-US" dirty="0"/>
              <a:t>    -    &lt;div class="validator"&gt;</a:t>
            </a:r>
          </a:p>
          <a:p>
            <a:r>
              <a:rPr lang="en-US" dirty="0"/>
              <a:t>    -    &lt;p&gt;</a:t>
            </a:r>
          </a:p>
          <a:p>
            <a:r>
              <a:rPr lang="en-US" dirty="0"/>
              <a:t>    -      &lt;a </a:t>
            </a:r>
            <a:r>
              <a:rPr lang="en-US" dirty="0" err="1"/>
              <a:t>href</a:t>
            </a:r>
            <a:r>
              <a:rPr lang="en-US" dirty="0"/>
              <a:t>="http://validator.w3.org/</a:t>
            </a:r>
            <a:r>
              <a:rPr lang="en-US" dirty="0" err="1"/>
              <a:t>check?uri</a:t>
            </a:r>
            <a:r>
              <a:rPr lang="en-US" dirty="0"/>
              <a:t>=</a:t>
            </a:r>
            <a:r>
              <a:rPr lang="en-US" dirty="0" err="1"/>
              <a:t>referer</a:t>
            </a:r>
            <a:r>
              <a:rPr lang="en-US" dirty="0"/>
              <a:t>"&gt;&lt;</a:t>
            </a:r>
            <a:r>
              <a:rPr lang="en-US" dirty="0" err="1"/>
              <a:t>img</a:t>
            </a:r>
            <a:r>
              <a:rPr lang="en-US" dirty="0"/>
              <a:t> </a:t>
            </a:r>
            <a:r>
              <a:rPr lang="en-US" dirty="0" err="1"/>
              <a:t>src</a:t>
            </a:r>
            <a:r>
              <a:rPr lang="en-US" dirty="0"/>
              <a:t>="http://www.w3.org/Icons/valid-xhtml10" alt="Valid XHTML 1.0 Transitional" height="31" width="88" /&gt;&lt;/a&gt;</a:t>
            </a:r>
          </a:p>
          <a:p>
            <a:r>
              <a:rPr lang="en-US" dirty="0"/>
              <a:t>    -    &lt;/p&gt;</a:t>
            </a:r>
          </a:p>
          <a:p>
            <a:r>
              <a:rPr lang="en-US" dirty="0"/>
              <a:t>    -    &lt;/div&gt;</a:t>
            </a:r>
          </a:p>
          <a:p>
            <a:r>
              <a:rPr lang="en-US" dirty="0"/>
              <a:t>    -  &lt;/body&gt;</a:t>
            </a:r>
          </a:p>
          <a:p>
            <a:r>
              <a:rPr lang="en-US" dirty="0"/>
              <a:t>    -&lt;/html&gt;</a:t>
            </a:r>
          </a:p>
          <a:p>
            <a:r>
              <a:rPr lang="en-US" dirty="0"/>
              <a:t>    -</a:t>
            </a:r>
          </a:p>
          <a:p>
            <a:r>
              <a:rPr lang="en-US" dirty="0"/>
              <a:t>    +&lt;h1&gt;hello world&lt;/h1&gt;</a:t>
            </a:r>
          </a:p>
        </p:txBody>
      </p:sp>
      <p:sp>
        <p:nvSpPr>
          <p:cNvPr id="3" name="Title 2"/>
          <p:cNvSpPr>
            <a:spLocks noGrp="1"/>
          </p:cNvSpPr>
          <p:nvPr>
            <p:ph type="title"/>
          </p:nvPr>
        </p:nvSpPr>
        <p:spPr/>
        <p:txBody>
          <a:bodyPr/>
          <a:lstStyle/>
          <a:p>
            <a:r>
              <a:rPr lang="en-US" dirty="0" smtClean="0"/>
              <a:t>Re-apply the recipe</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smtClean="0"/>
              <a:t>sudo</a:t>
            </a:r>
            <a:r>
              <a:rPr lang="en-US" dirty="0" smtClean="0"/>
              <a:t> chef-apply </a:t>
            </a:r>
            <a:r>
              <a:rPr lang="en-US" dirty="0" err="1" smtClean="0"/>
              <a:t>apache.rb</a:t>
            </a:r>
            <a:endParaRPr lang="en-US" dirty="0"/>
          </a:p>
        </p:txBody>
      </p:sp>
    </p:spTree>
    <p:extLst>
      <p:ext uri="{BB962C8B-B14F-4D97-AF65-F5344CB8AC3E}">
        <p14:creationId xmlns:p14="http://schemas.microsoft.com/office/powerpoint/2010/main" val="959963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dirty="0"/>
              <a:t>&lt;h1&gt;hello world&lt;/h1&gt;</a:t>
            </a:r>
          </a:p>
        </p:txBody>
      </p:sp>
      <p:sp>
        <p:nvSpPr>
          <p:cNvPr id="3" name="Title 2"/>
          <p:cNvSpPr>
            <a:spLocks noGrp="1"/>
          </p:cNvSpPr>
          <p:nvPr>
            <p:ph type="title"/>
          </p:nvPr>
        </p:nvSpPr>
        <p:spPr/>
        <p:txBody>
          <a:bodyPr/>
          <a:lstStyle/>
          <a:p>
            <a:r>
              <a:rPr lang="en-US" dirty="0" smtClean="0"/>
              <a:t>Is it working?</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curl http://</a:t>
            </a:r>
            <a:r>
              <a:rPr lang="en-US" dirty="0" err="1"/>
              <a:t>localhost</a:t>
            </a:r>
            <a:endParaRPr lang="en-US" dirty="0"/>
          </a:p>
        </p:txBody>
      </p:sp>
    </p:spTree>
    <p:extLst>
      <p:ext uri="{BB962C8B-B14F-4D97-AF65-F5344CB8AC3E}">
        <p14:creationId xmlns:p14="http://schemas.microsoft.com/office/powerpoint/2010/main" val="2524856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Scenario testing</a:t>
            </a:r>
            <a:endParaRPr lang="en-US" dirty="0"/>
          </a:p>
        </p:txBody>
      </p:sp>
      <p:sp>
        <p:nvSpPr>
          <p:cNvPr id="6" name="Text Placeholder 5"/>
          <p:cNvSpPr>
            <a:spLocks noGrp="1"/>
          </p:cNvSpPr>
          <p:nvPr>
            <p:ph type="body" sz="quarter" idx="10"/>
          </p:nvPr>
        </p:nvSpPr>
        <p:spPr/>
        <p:txBody>
          <a:bodyPr/>
          <a:lstStyle/>
          <a:p>
            <a:r>
              <a:rPr lang="en-US" dirty="0" smtClean="0"/>
              <a:t>System administrator logs in to the server and changes the file manually.</a:t>
            </a:r>
            <a:endParaRPr lang="en-US" dirty="0"/>
          </a:p>
        </p:txBody>
      </p:sp>
    </p:spTree>
    <p:extLst>
      <p:ext uri="{BB962C8B-B14F-4D97-AF65-F5344CB8AC3E}">
        <p14:creationId xmlns:p14="http://schemas.microsoft.com/office/powerpoint/2010/main" val="2479703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Change the home page (use </a:t>
            </a:r>
            <a:r>
              <a:rPr lang="en-US" dirty="0" err="1" smtClean="0"/>
              <a:t>sudo</a:t>
            </a:r>
            <a:r>
              <a:rPr lang="en-US" dirty="0" smtClean="0"/>
              <a:t>)</a:t>
            </a:r>
            <a:endParaRPr lang="en-US" dirty="0"/>
          </a:p>
        </p:txBody>
      </p:sp>
      <p:sp>
        <p:nvSpPr>
          <p:cNvPr id="5" name="Content Placeholder 4"/>
          <p:cNvSpPr>
            <a:spLocks noGrp="1"/>
          </p:cNvSpPr>
          <p:nvPr>
            <p:ph sz="quarter" idx="10"/>
          </p:nvPr>
        </p:nvSpPr>
        <p:spPr/>
        <p:txBody>
          <a:bodyPr/>
          <a:lstStyle/>
          <a:p>
            <a:r>
              <a:rPr lang="en-US" dirty="0" smtClean="0"/>
              <a:t>&lt;h1&gt;Hello, You!&lt;/h1&gt;</a:t>
            </a:r>
            <a:endParaRPr lang="en-US" dirty="0"/>
          </a:p>
        </p:txBody>
      </p:sp>
      <p:sp>
        <p:nvSpPr>
          <p:cNvPr id="6" name="Text Placeholder 5"/>
          <p:cNvSpPr>
            <a:spLocks noGrp="1"/>
          </p:cNvSpPr>
          <p:nvPr>
            <p:ph type="body" sz="quarter" idx="11"/>
          </p:nvPr>
        </p:nvSpPr>
        <p:spPr/>
        <p:txBody>
          <a:bodyPr>
            <a:normAutofit lnSpcReduction="10000"/>
          </a:bodyPr>
          <a:lstStyle/>
          <a:p>
            <a:r>
              <a:rPr lang="en-US" dirty="0" smtClean="0"/>
              <a:t>/</a:t>
            </a:r>
            <a:r>
              <a:rPr lang="en-US" dirty="0" err="1" smtClean="0"/>
              <a:t>var</a:t>
            </a:r>
            <a:r>
              <a:rPr lang="en-US" dirty="0" smtClean="0"/>
              <a:t>/www/html/</a:t>
            </a:r>
            <a:r>
              <a:rPr lang="en-US" dirty="0" err="1" smtClean="0"/>
              <a:t>index.html</a:t>
            </a:r>
            <a:endParaRPr lang="en-US" dirty="0"/>
          </a:p>
        </p:txBody>
      </p:sp>
    </p:spTree>
    <p:extLst>
      <p:ext uri="{BB962C8B-B14F-4D97-AF65-F5344CB8AC3E}">
        <p14:creationId xmlns:p14="http://schemas.microsoft.com/office/powerpoint/2010/main" val="2456616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it-IT" dirty="0"/>
              <a:t>&lt;h1&gt;Hello, </a:t>
            </a:r>
            <a:r>
              <a:rPr lang="it-IT" dirty="0" err="1"/>
              <a:t>You</a:t>
            </a:r>
            <a:r>
              <a:rPr lang="it-IT" dirty="0"/>
              <a:t>!&lt;/h1&gt;</a:t>
            </a:r>
            <a:endParaRPr lang="en-US" dirty="0"/>
          </a:p>
        </p:txBody>
      </p:sp>
      <p:sp>
        <p:nvSpPr>
          <p:cNvPr id="3" name="Title 2"/>
          <p:cNvSpPr>
            <a:spLocks noGrp="1"/>
          </p:cNvSpPr>
          <p:nvPr>
            <p:ph type="title"/>
          </p:nvPr>
        </p:nvSpPr>
        <p:spPr/>
        <p:txBody>
          <a:bodyPr/>
          <a:lstStyle/>
          <a:p>
            <a:r>
              <a:rPr lang="en-US" dirty="0" smtClean="0"/>
              <a:t>Is it working?</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curl http://</a:t>
            </a:r>
            <a:r>
              <a:rPr lang="en-US" dirty="0" err="1"/>
              <a:t>localhost</a:t>
            </a:r>
            <a:endParaRPr lang="en-US" dirty="0"/>
          </a:p>
        </p:txBody>
      </p:sp>
    </p:spTree>
    <p:extLst>
      <p:ext uri="{BB962C8B-B14F-4D97-AF65-F5344CB8AC3E}">
        <p14:creationId xmlns:p14="http://schemas.microsoft.com/office/powerpoint/2010/main" val="1977430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55000" lnSpcReduction="20000"/>
          </a:bodyPr>
          <a:lstStyle/>
          <a:p>
            <a:r>
              <a:rPr lang="en-US" dirty="0"/>
              <a:t>Recipe: (chef-apply cookbook)::(chef-apply recipe)</a:t>
            </a:r>
          </a:p>
          <a:p>
            <a:r>
              <a:rPr lang="en-US" dirty="0"/>
              <a:t>  * </a:t>
            </a:r>
            <a:r>
              <a:rPr lang="en-US" dirty="0" err="1"/>
              <a:t>apt_package</a:t>
            </a:r>
            <a:r>
              <a:rPr lang="en-US" dirty="0"/>
              <a:t>[apache2] action install (up to date)</a:t>
            </a:r>
          </a:p>
          <a:p>
            <a:r>
              <a:rPr lang="en-US" dirty="0"/>
              <a:t>  * service[apache2] action start (up to date)</a:t>
            </a:r>
          </a:p>
          <a:p>
            <a:r>
              <a:rPr lang="en-US" dirty="0"/>
              <a:t>  * file[/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681590 to cdf94d</a:t>
            </a:r>
          </a:p>
          <a:p>
            <a:r>
              <a:rPr lang="en-US" dirty="0"/>
              <a:t>    --- /</a:t>
            </a:r>
            <a:r>
              <a:rPr lang="en-US" dirty="0" err="1"/>
              <a:t>var</a:t>
            </a:r>
            <a:r>
              <a:rPr lang="en-US" dirty="0"/>
              <a:t>/www/html/</a:t>
            </a:r>
            <a:r>
              <a:rPr lang="en-US" dirty="0" err="1"/>
              <a:t>index.html</a:t>
            </a:r>
            <a:r>
              <a:rPr lang="en-US" dirty="0"/>
              <a:t>        2015-09-23 10:19:30.541649829 +0000</a:t>
            </a:r>
          </a:p>
          <a:p>
            <a:r>
              <a:rPr lang="en-US" dirty="0"/>
              <a:t>    +++ /</a:t>
            </a:r>
            <a:r>
              <a:rPr lang="en-US" dirty="0" err="1"/>
              <a:t>var</a:t>
            </a:r>
            <a:r>
              <a:rPr lang="en-US" dirty="0"/>
              <a:t>/www/html/.index.html20150923-12116-1kyd5rv 2015-09-23 10:19:36.076415999 +0000</a:t>
            </a:r>
          </a:p>
          <a:p>
            <a:r>
              <a:rPr lang="en-US" dirty="0"/>
              <a:t>    @@ -1,2 +1,2 @@</a:t>
            </a:r>
          </a:p>
          <a:p>
            <a:r>
              <a:rPr lang="en-US" dirty="0"/>
              <a:t>    -&lt;h1&gt;hello you&lt;/h1&gt;</a:t>
            </a:r>
          </a:p>
          <a:p>
            <a:r>
              <a:rPr lang="en-US" dirty="0"/>
              <a:t>    +&lt;h1&gt;hello world&lt;/h1&gt;</a:t>
            </a:r>
          </a:p>
        </p:txBody>
      </p:sp>
      <p:sp>
        <p:nvSpPr>
          <p:cNvPr id="3" name="Title 2"/>
          <p:cNvSpPr>
            <a:spLocks noGrp="1"/>
          </p:cNvSpPr>
          <p:nvPr>
            <p:ph type="title"/>
          </p:nvPr>
        </p:nvSpPr>
        <p:spPr/>
        <p:txBody>
          <a:bodyPr/>
          <a:lstStyle/>
          <a:p>
            <a:r>
              <a:rPr lang="en-US" dirty="0" smtClean="0"/>
              <a:t>Re-apply the recipe</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smtClean="0"/>
              <a:t>sudo</a:t>
            </a:r>
            <a:r>
              <a:rPr lang="en-US" dirty="0" smtClean="0"/>
              <a:t> chef-apply </a:t>
            </a:r>
            <a:r>
              <a:rPr lang="en-US" dirty="0" err="1" smtClean="0"/>
              <a:t>apache.rb</a:t>
            </a:r>
            <a:endParaRPr lang="en-US" dirty="0"/>
          </a:p>
        </p:txBody>
      </p:sp>
    </p:spTree>
    <p:extLst>
      <p:ext uri="{BB962C8B-B14F-4D97-AF65-F5344CB8AC3E}">
        <p14:creationId xmlns:p14="http://schemas.microsoft.com/office/powerpoint/2010/main" val="1334938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Key Learning</a:t>
            </a:r>
            <a:endParaRPr lang="en-US" dirty="0"/>
          </a:p>
        </p:txBody>
      </p:sp>
      <p:sp>
        <p:nvSpPr>
          <p:cNvPr id="6" name="Text Placeholder 5"/>
          <p:cNvSpPr>
            <a:spLocks noGrp="1"/>
          </p:cNvSpPr>
          <p:nvPr>
            <p:ph type="body" sz="quarter" idx="10"/>
          </p:nvPr>
        </p:nvSpPr>
        <p:spPr/>
        <p:txBody>
          <a:bodyPr/>
          <a:lstStyle/>
          <a:p>
            <a:r>
              <a:rPr lang="en-US" dirty="0" smtClean="0"/>
              <a:t>Do not manually change files that are being managed by Chef</a:t>
            </a:r>
          </a:p>
          <a:p>
            <a:r>
              <a:rPr lang="en-US" dirty="0" smtClean="0"/>
              <a:t>Changes always start in the code repository</a:t>
            </a:r>
            <a:endParaRPr lang="en-US" dirty="0"/>
          </a:p>
        </p:txBody>
      </p:sp>
    </p:spTree>
    <p:extLst>
      <p:ext uri="{BB962C8B-B14F-4D97-AF65-F5344CB8AC3E}">
        <p14:creationId xmlns:p14="http://schemas.microsoft.com/office/powerpoint/2010/main" val="354019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Hello!</a:t>
            </a:r>
            <a:endParaRPr lang="en-US" dirty="0"/>
          </a:p>
        </p:txBody>
      </p:sp>
      <p:sp>
        <p:nvSpPr>
          <p:cNvPr id="3" name="Text Placeholder 2"/>
          <p:cNvSpPr>
            <a:spLocks noGrp="1"/>
          </p:cNvSpPr>
          <p:nvPr>
            <p:ph type="body" sz="quarter" idx="10"/>
          </p:nvPr>
        </p:nvSpPr>
        <p:spPr/>
        <p:txBody>
          <a:bodyPr/>
          <a:lstStyle/>
          <a:p>
            <a:r>
              <a:rPr lang="en-US" dirty="0" smtClean="0"/>
              <a:t>System Administrator?</a:t>
            </a:r>
          </a:p>
          <a:p>
            <a:r>
              <a:rPr lang="en-US" dirty="0" smtClean="0"/>
              <a:t>Developer?</a:t>
            </a:r>
          </a:p>
          <a:p>
            <a:r>
              <a:rPr lang="en-US" dirty="0" err="1" smtClean="0"/>
              <a:t>DevOp</a:t>
            </a:r>
            <a:r>
              <a:rPr lang="en-US" dirty="0" smtClean="0"/>
              <a:t>?</a:t>
            </a:r>
          </a:p>
          <a:p>
            <a:r>
              <a:rPr lang="en-US" dirty="0" smtClean="0"/>
              <a:t>Business Person</a:t>
            </a:r>
            <a:r>
              <a:rPr lang="en-US" dirty="0"/>
              <a:t>?</a:t>
            </a:r>
            <a:endParaRPr lang="en-US" dirty="0" smtClean="0"/>
          </a:p>
        </p:txBody>
      </p:sp>
    </p:spTree>
    <p:extLst>
      <p:ext uri="{BB962C8B-B14F-4D97-AF65-F5344CB8AC3E}">
        <p14:creationId xmlns:p14="http://schemas.microsoft.com/office/powerpoint/2010/main" val="2128559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Separating data from policy</a:t>
            </a:r>
            <a:endParaRPr lang="en-US" dirty="0"/>
          </a:p>
        </p:txBody>
      </p:sp>
      <p:sp>
        <p:nvSpPr>
          <p:cNvPr id="3" name="Text Placeholder 2"/>
          <p:cNvSpPr>
            <a:spLocks noGrp="1"/>
          </p:cNvSpPr>
          <p:nvPr>
            <p:ph type="body" sz="quarter" idx="10"/>
          </p:nvPr>
        </p:nvSpPr>
        <p:spPr/>
        <p:txBody>
          <a:bodyPr/>
          <a:lstStyle/>
          <a:p>
            <a:r>
              <a:rPr lang="en-US" dirty="0" smtClean="0"/>
              <a:t>Storing the home page content directly in the recipe feels wrong</a:t>
            </a:r>
          </a:p>
          <a:p>
            <a:r>
              <a:rPr lang="en-US" dirty="0" smtClean="0"/>
              <a:t>We can manage that content separately using a different resource</a:t>
            </a:r>
          </a:p>
          <a:p>
            <a:pPr lvl="1"/>
            <a:r>
              <a:rPr lang="en-US" dirty="0" err="1" smtClean="0"/>
              <a:t>cookbook_file</a:t>
            </a:r>
            <a:endParaRPr lang="en-US" dirty="0" smtClean="0"/>
          </a:p>
          <a:p>
            <a:pPr lvl="1"/>
            <a:r>
              <a:rPr lang="en-US" dirty="0" err="1"/>
              <a:t>remote_file</a:t>
            </a:r>
            <a:endParaRPr lang="en-US" dirty="0"/>
          </a:p>
          <a:p>
            <a:pPr lvl="1"/>
            <a:r>
              <a:rPr lang="en-US" dirty="0" smtClean="0"/>
              <a:t>template</a:t>
            </a:r>
          </a:p>
        </p:txBody>
      </p:sp>
    </p:spTree>
    <p:extLst>
      <p:ext uri="{BB962C8B-B14F-4D97-AF65-F5344CB8AC3E}">
        <p14:creationId xmlns:p14="http://schemas.microsoft.com/office/powerpoint/2010/main" val="2451651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Template resource</a:t>
            </a:r>
            <a:endParaRPr lang="en-US" dirty="0"/>
          </a:p>
        </p:txBody>
      </p:sp>
      <p:sp>
        <p:nvSpPr>
          <p:cNvPr id="3" name="Text Placeholder 2"/>
          <p:cNvSpPr>
            <a:spLocks noGrp="1"/>
          </p:cNvSpPr>
          <p:nvPr>
            <p:ph type="body" sz="quarter" idx="10"/>
          </p:nvPr>
        </p:nvSpPr>
        <p:spPr/>
        <p:txBody>
          <a:bodyPr/>
          <a:lstStyle/>
          <a:p>
            <a:r>
              <a:rPr lang="en-US" dirty="0" smtClean="0"/>
              <a:t>An ERB template that is used to generate files based on the variables and logic contained within the template.</a:t>
            </a:r>
          </a:p>
          <a:p>
            <a:endParaRPr lang="en-US" dirty="0"/>
          </a:p>
        </p:txBody>
      </p:sp>
    </p:spTree>
    <p:extLst>
      <p:ext uri="{BB962C8B-B14F-4D97-AF65-F5344CB8AC3E}">
        <p14:creationId xmlns:p14="http://schemas.microsoft.com/office/powerpoint/2010/main" val="3988909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a:t>
            </a:r>
            <a:endParaRPr lang="en-US" dirty="0"/>
          </a:p>
        </p:txBody>
      </p:sp>
      <p:sp>
        <p:nvSpPr>
          <p:cNvPr id="3" name="Text Placeholder 2"/>
          <p:cNvSpPr>
            <a:spLocks noGrp="1"/>
          </p:cNvSpPr>
          <p:nvPr>
            <p:ph type="body" sz="quarter" idx="10"/>
          </p:nvPr>
        </p:nvSpPr>
        <p:spPr/>
        <p:txBody>
          <a:bodyPr/>
          <a:lstStyle/>
          <a:p>
            <a:r>
              <a:rPr lang="en-US" dirty="0" smtClean="0"/>
              <a:t>chef-apply is not capable of loading templates</a:t>
            </a:r>
          </a:p>
          <a:p>
            <a:r>
              <a:rPr lang="en-US" dirty="0" smtClean="0"/>
              <a:t>Templates do not belong in the recipe file</a:t>
            </a:r>
          </a:p>
          <a:p>
            <a:r>
              <a:rPr lang="en-US" dirty="0" smtClean="0"/>
              <a:t>It’s time to graduate to chef-client and a cookbook</a:t>
            </a:r>
          </a:p>
          <a:p>
            <a:endParaRPr lang="en-US" dirty="0"/>
          </a:p>
        </p:txBody>
      </p:sp>
    </p:spTree>
    <p:extLst>
      <p:ext uri="{BB962C8B-B14F-4D97-AF65-F5344CB8AC3E}">
        <p14:creationId xmlns:p14="http://schemas.microsoft.com/office/powerpoint/2010/main" val="184338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fontScale="90000"/>
          </a:bodyPr>
          <a:lstStyle/>
          <a:p>
            <a:r>
              <a:rPr lang="en-US" dirty="0" smtClean="0"/>
              <a:t>Cookbooks</a:t>
            </a:r>
            <a:endParaRPr lang="en-US" dirty="0"/>
          </a:p>
        </p:txBody>
      </p:sp>
      <p:sp>
        <p:nvSpPr>
          <p:cNvPr id="6" name="Subtitle 5"/>
          <p:cNvSpPr>
            <a:spLocks noGrp="1"/>
          </p:cNvSpPr>
          <p:nvPr>
            <p:ph type="subTitle" idx="1"/>
          </p:nvPr>
        </p:nvSpPr>
        <p:spPr/>
        <p:txBody>
          <a:bodyPr/>
          <a:lstStyle/>
          <a:p>
            <a:r>
              <a:rPr lang="en-US" dirty="0" smtClean="0"/>
              <a:t>Recipes and supporting files</a:t>
            </a:r>
            <a:endParaRPr lang="en-US" dirty="0"/>
          </a:p>
        </p:txBody>
      </p:sp>
    </p:spTree>
    <p:extLst>
      <p:ext uri="{BB962C8B-B14F-4D97-AF65-F5344CB8AC3E}">
        <p14:creationId xmlns:p14="http://schemas.microsoft.com/office/powerpoint/2010/main" val="3929156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Cookbooks</a:t>
            </a:r>
            <a:endParaRPr lang="en-US" dirty="0"/>
          </a:p>
        </p:txBody>
      </p:sp>
      <p:sp>
        <p:nvSpPr>
          <p:cNvPr id="5" name="Text Placeholder 4"/>
          <p:cNvSpPr>
            <a:spLocks noGrp="1"/>
          </p:cNvSpPr>
          <p:nvPr>
            <p:ph type="body" sz="quarter" idx="10"/>
          </p:nvPr>
        </p:nvSpPr>
        <p:spPr/>
        <p:txBody>
          <a:bodyPr>
            <a:normAutofit lnSpcReduction="10000"/>
          </a:bodyPr>
          <a:lstStyle/>
          <a:p>
            <a:r>
              <a:rPr lang="en-US" dirty="0" smtClean="0"/>
              <a:t>A cookbook is like a “package” for Chef configuration and policy</a:t>
            </a:r>
          </a:p>
          <a:p>
            <a:r>
              <a:rPr lang="en-US" dirty="0" smtClean="0"/>
              <a:t>Every cookbook will have a name &amp; version</a:t>
            </a:r>
          </a:p>
          <a:p>
            <a:r>
              <a:rPr lang="en-US" dirty="0" smtClean="0"/>
              <a:t>A cookbook can contain</a:t>
            </a:r>
          </a:p>
          <a:p>
            <a:pPr lvl="1"/>
            <a:r>
              <a:rPr lang="en-US" dirty="0" smtClean="0"/>
              <a:t>Recipes</a:t>
            </a:r>
          </a:p>
          <a:p>
            <a:pPr lvl="1"/>
            <a:r>
              <a:rPr lang="en-US" dirty="0" smtClean="0"/>
              <a:t>Files &amp; Templates</a:t>
            </a:r>
          </a:p>
          <a:p>
            <a:pPr lvl="1"/>
            <a:r>
              <a:rPr lang="en-US" dirty="0" smtClean="0"/>
              <a:t>Data attributes</a:t>
            </a:r>
          </a:p>
          <a:p>
            <a:pPr lvl="1"/>
            <a:r>
              <a:rPr lang="en-US" dirty="0" smtClean="0"/>
              <a:t>Libraries</a:t>
            </a:r>
          </a:p>
          <a:p>
            <a:pPr lvl="1"/>
            <a:r>
              <a:rPr lang="en-US" dirty="0" smtClean="0"/>
              <a:t>And more…</a:t>
            </a:r>
          </a:p>
          <a:p>
            <a:pPr lvl="1"/>
            <a:endParaRPr lang="en-US" dirty="0" smtClean="0"/>
          </a:p>
          <a:p>
            <a:pPr lvl="1"/>
            <a:endParaRPr lang="en-US" dirty="0" smtClean="0"/>
          </a:p>
          <a:p>
            <a:endParaRPr lang="en-US" dirty="0" smtClean="0"/>
          </a:p>
          <a:p>
            <a:endParaRPr lang="en-US" dirty="0"/>
          </a:p>
        </p:txBody>
      </p:sp>
    </p:spTree>
    <p:extLst>
      <p:ext uri="{BB962C8B-B14F-4D97-AF65-F5344CB8AC3E}">
        <p14:creationId xmlns:p14="http://schemas.microsoft.com/office/powerpoint/2010/main" val="3515258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3" name="Text Placeholder 2"/>
          <p:cNvSpPr>
            <a:spLocks noGrp="1"/>
          </p:cNvSpPr>
          <p:nvPr>
            <p:ph type="body" sz="quarter" idx="10"/>
          </p:nvPr>
        </p:nvSpPr>
        <p:spPr/>
        <p:txBody>
          <a:bodyPr/>
          <a:lstStyle/>
          <a:p>
            <a:r>
              <a:rPr lang="en-US" dirty="0" smtClean="0"/>
              <a:t>Typically map 1:1 to a piece of software or functionality.</a:t>
            </a:r>
          </a:p>
          <a:p>
            <a:r>
              <a:rPr lang="en-US" dirty="0" smtClean="0"/>
              <a:t>For example</a:t>
            </a:r>
          </a:p>
          <a:p>
            <a:pPr lvl="1"/>
            <a:r>
              <a:rPr lang="en-US" dirty="0" err="1" smtClean="0"/>
              <a:t>mysql</a:t>
            </a:r>
            <a:endParaRPr lang="en-US" dirty="0" smtClean="0"/>
          </a:p>
          <a:p>
            <a:pPr lvl="1"/>
            <a:r>
              <a:rPr lang="en-US" dirty="0" smtClean="0"/>
              <a:t>users</a:t>
            </a:r>
          </a:p>
          <a:p>
            <a:pPr lvl="1"/>
            <a:r>
              <a:rPr lang="en-US" dirty="0" smtClean="0"/>
              <a:t>security</a:t>
            </a:r>
          </a:p>
          <a:p>
            <a:pPr lvl="1"/>
            <a:r>
              <a:rPr lang="en-US" dirty="0" smtClean="0"/>
              <a:t>apache</a:t>
            </a:r>
          </a:p>
          <a:p>
            <a:pPr lvl="1"/>
            <a:r>
              <a:rPr lang="en-US" dirty="0" err="1" smtClean="0"/>
              <a:t>ntp</a:t>
            </a:r>
            <a:endParaRPr lang="en-US" dirty="0" smtClean="0"/>
          </a:p>
        </p:txBody>
      </p:sp>
    </p:spTree>
    <p:extLst>
      <p:ext uri="{BB962C8B-B14F-4D97-AF65-F5344CB8AC3E}">
        <p14:creationId xmlns:p14="http://schemas.microsoft.com/office/powerpoint/2010/main" val="3530233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Infrastructure as Code</a:t>
            </a:r>
            <a:endParaRPr lang="en-US" dirty="0"/>
          </a:p>
        </p:txBody>
      </p:sp>
      <p:sp>
        <p:nvSpPr>
          <p:cNvPr id="3" name="Text Placeholder 2"/>
          <p:cNvSpPr>
            <a:spLocks noGrp="1"/>
          </p:cNvSpPr>
          <p:nvPr>
            <p:ph type="body" sz="quarter" idx="10"/>
          </p:nvPr>
        </p:nvSpPr>
        <p:spPr/>
        <p:txBody>
          <a:bodyPr/>
          <a:lstStyle/>
          <a:p>
            <a:r>
              <a:rPr lang="en-US" dirty="0" smtClean="0"/>
              <a:t>Package code into distributable units</a:t>
            </a:r>
          </a:p>
          <a:p>
            <a:r>
              <a:rPr lang="en-US" dirty="0" smtClean="0"/>
              <a:t>Version the code and the packages</a:t>
            </a:r>
          </a:p>
          <a:p>
            <a:r>
              <a:rPr lang="en-US" dirty="0" smtClean="0"/>
              <a:t>Separate data and policy</a:t>
            </a:r>
          </a:p>
          <a:p>
            <a:pPr lvl="1"/>
            <a:r>
              <a:rPr lang="en-US" dirty="0" smtClean="0"/>
              <a:t>The web server should have a home page</a:t>
            </a:r>
          </a:p>
          <a:p>
            <a:pPr lvl="1"/>
            <a:r>
              <a:rPr lang="en-US" dirty="0" smtClean="0"/>
              <a:t>The home page should have specific content</a:t>
            </a:r>
            <a:endParaRPr lang="en-US" dirty="0"/>
          </a:p>
        </p:txBody>
      </p:sp>
    </p:spTree>
    <p:extLst>
      <p:ext uri="{BB962C8B-B14F-4D97-AF65-F5344CB8AC3E}">
        <p14:creationId xmlns:p14="http://schemas.microsoft.com/office/powerpoint/2010/main" val="50174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700" dirty="0" smtClean="0"/>
              <a:t>Lab </a:t>
            </a:r>
            <a:r>
              <a:rPr lang="en-US" sz="3700" dirty="0"/>
              <a:t>3</a:t>
            </a:r>
            <a:r>
              <a:rPr lang="en-US" sz="3700" dirty="0" smtClean="0"/>
              <a:t> – Manage the homepage content separately</a:t>
            </a:r>
            <a:endParaRPr lang="en-US" sz="3700" dirty="0"/>
          </a:p>
        </p:txBody>
      </p:sp>
      <p:sp>
        <p:nvSpPr>
          <p:cNvPr id="3" name="Text Placeholder 2"/>
          <p:cNvSpPr>
            <a:spLocks noGrp="1"/>
          </p:cNvSpPr>
          <p:nvPr>
            <p:ph type="body" sz="quarter" idx="10"/>
          </p:nvPr>
        </p:nvSpPr>
        <p:spPr/>
        <p:txBody>
          <a:bodyPr/>
          <a:lstStyle/>
          <a:p>
            <a:r>
              <a:rPr lang="en-US" b="1" dirty="0" smtClean="0"/>
              <a:t>Problem</a:t>
            </a:r>
            <a:r>
              <a:rPr lang="en-US" dirty="0" smtClean="0"/>
              <a:t>:  Storing the home page content in the recipe is unmanageable</a:t>
            </a:r>
          </a:p>
          <a:p>
            <a:r>
              <a:rPr lang="en-US" b="1" dirty="0" smtClean="0"/>
              <a:t>Success Criteria</a:t>
            </a:r>
            <a:r>
              <a:rPr lang="en-US" dirty="0" smtClean="0"/>
              <a:t>:  The home page is stored in it’s own file</a:t>
            </a:r>
            <a:endParaRPr lang="en-US" dirty="0"/>
          </a:p>
          <a:p>
            <a:pPr marL="0" indent="0">
              <a:buNone/>
            </a:pPr>
            <a:endParaRPr lang="en-US" dirty="0" smtClean="0"/>
          </a:p>
        </p:txBody>
      </p:sp>
    </p:spTree>
    <p:extLst>
      <p:ext uri="{BB962C8B-B14F-4D97-AF65-F5344CB8AC3E}">
        <p14:creationId xmlns:p14="http://schemas.microsoft.com/office/powerpoint/2010/main" val="4030473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3" name="Text Placeholder 2"/>
          <p:cNvSpPr>
            <a:spLocks noGrp="1"/>
          </p:cNvSpPr>
          <p:nvPr>
            <p:ph type="body" sz="quarter" idx="10"/>
          </p:nvPr>
        </p:nvSpPr>
        <p:spPr/>
        <p:txBody>
          <a:bodyPr/>
          <a:lstStyle/>
          <a:p>
            <a:r>
              <a:rPr lang="en-US" dirty="0" smtClean="0"/>
              <a:t>chef is an executable command line tool for</a:t>
            </a:r>
          </a:p>
          <a:p>
            <a:pPr lvl="1"/>
            <a:r>
              <a:rPr lang="en-US" dirty="0" smtClean="0"/>
              <a:t>generating cookbooks, recipes, and other things that make up your Chef code</a:t>
            </a:r>
          </a:p>
          <a:p>
            <a:pPr lvl="1"/>
            <a:r>
              <a:rPr lang="en-US" dirty="0" smtClean="0"/>
              <a:t>ensuring </a:t>
            </a:r>
            <a:r>
              <a:rPr lang="en-US" dirty="0" err="1" smtClean="0"/>
              <a:t>RubyGems</a:t>
            </a:r>
            <a:r>
              <a:rPr lang="en-US" dirty="0" smtClean="0"/>
              <a:t> are downloaded properly for your development environment</a:t>
            </a:r>
          </a:p>
          <a:p>
            <a:pPr lvl="1"/>
            <a:r>
              <a:rPr lang="en-US" dirty="0" smtClean="0"/>
              <a:t>verifying that all the components are installed and configured correctly</a:t>
            </a:r>
          </a:p>
          <a:p>
            <a:r>
              <a:rPr lang="en-US" dirty="0" smtClean="0"/>
              <a:t>Included with </a:t>
            </a:r>
            <a:r>
              <a:rPr lang="en-US" dirty="0" err="1" smtClean="0"/>
              <a:t>ChefDK</a:t>
            </a:r>
            <a:endParaRPr lang="en-US" dirty="0"/>
          </a:p>
        </p:txBody>
      </p:sp>
    </p:spTree>
    <p:extLst>
      <p:ext uri="{BB962C8B-B14F-4D97-AF65-F5344CB8AC3E}">
        <p14:creationId xmlns:p14="http://schemas.microsoft.com/office/powerpoint/2010/main" val="3127926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700" dirty="0" smtClean="0"/>
              <a:t>Lab </a:t>
            </a:r>
            <a:r>
              <a:rPr lang="en-US" sz="3700" dirty="0"/>
              <a:t>3</a:t>
            </a:r>
            <a:r>
              <a:rPr lang="en-US" sz="3700" dirty="0" smtClean="0"/>
              <a:t> – Manage the homepage content separately</a:t>
            </a:r>
            <a:endParaRPr lang="en-US" sz="3700" dirty="0"/>
          </a:p>
        </p:txBody>
      </p:sp>
      <p:sp>
        <p:nvSpPr>
          <p:cNvPr id="3" name="Text Placeholder 2"/>
          <p:cNvSpPr>
            <a:spLocks noGrp="1"/>
          </p:cNvSpPr>
          <p:nvPr>
            <p:ph type="body" sz="quarter" idx="10"/>
          </p:nvPr>
        </p:nvSpPr>
        <p:spPr/>
        <p:txBody>
          <a:bodyPr/>
          <a:lstStyle/>
          <a:p>
            <a:r>
              <a:rPr lang="en-US" b="1" dirty="0" smtClean="0"/>
              <a:t>Problem</a:t>
            </a:r>
            <a:r>
              <a:rPr lang="en-US" dirty="0" smtClean="0"/>
              <a:t>:  Storing the home page content in the recipe is unmanageable</a:t>
            </a:r>
          </a:p>
          <a:p>
            <a:r>
              <a:rPr lang="en-US" b="1" dirty="0" smtClean="0"/>
              <a:t>Success Criteria</a:t>
            </a:r>
            <a:r>
              <a:rPr lang="en-US" dirty="0" smtClean="0"/>
              <a:t>:  The home page is stored in it’s own file</a:t>
            </a:r>
            <a:endParaRPr lang="en-US" dirty="0"/>
          </a:p>
          <a:p>
            <a:pPr marL="0" indent="0">
              <a:buNone/>
            </a:pPr>
            <a:endParaRPr lang="en-US" dirty="0" smtClean="0"/>
          </a:p>
        </p:txBody>
      </p:sp>
    </p:spTree>
    <p:extLst>
      <p:ext uri="{BB962C8B-B14F-4D97-AF65-F5344CB8AC3E}">
        <p14:creationId xmlns:p14="http://schemas.microsoft.com/office/powerpoint/2010/main" val="3507394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LearnChef-PowerPoint-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txDef>
      <a:spPr>
        <a:noFill/>
      </a:spPr>
      <a:bodyPr wrap="none" lIns="0" tIns="0" rIns="0" bIns="0" rtlCol="0">
        <a:spAutoFit/>
      </a:bodyPr>
      <a:lstStyle>
        <a:defPPr>
          <a:defRPr sz="2400" dirty="0" err="1" smtClean="0">
            <a:solidFill>
              <a:schemeClr val="accent3">
                <a:lumMod val="50000"/>
              </a:schemeClr>
            </a:solidFill>
          </a:defRPr>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10883</TotalTime>
  <Words>11461</Words>
  <Application>Microsoft Macintosh PowerPoint</Application>
  <PresentationFormat>Widescreen</PresentationFormat>
  <Paragraphs>2029</Paragraphs>
  <Slides>264</Slides>
  <Notes>90</Notes>
  <HiddenSlides>4</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264</vt:i4>
      </vt:variant>
    </vt:vector>
  </HeadingPairs>
  <TitlesOfParts>
    <vt:vector size="271" baseType="lpstr">
      <vt:lpstr>Calibri</vt:lpstr>
      <vt:lpstr>Courier</vt:lpstr>
      <vt:lpstr>Courier New</vt:lpstr>
      <vt:lpstr>Helvetica</vt:lpstr>
      <vt:lpstr>Wingdings</vt:lpstr>
      <vt:lpstr>Arial</vt:lpstr>
      <vt:lpstr>LearnChef-PowerPoint-Template</vt:lpstr>
      <vt:lpstr>Introduction to Chef</vt:lpstr>
      <vt:lpstr>Instructor Introduction</vt:lpstr>
      <vt:lpstr>Instructor Introduction</vt:lpstr>
      <vt:lpstr>Prerequisites</vt:lpstr>
      <vt:lpstr>Introductions</vt:lpstr>
      <vt:lpstr>Hello!</vt:lpstr>
      <vt:lpstr>Hello!</vt:lpstr>
      <vt:lpstr>Hello!</vt:lpstr>
      <vt:lpstr>Hello!</vt:lpstr>
      <vt:lpstr>Which version control system do your use?</vt:lpstr>
      <vt:lpstr>Which version control system do your use?</vt:lpstr>
      <vt:lpstr>Which version control system do your use?</vt:lpstr>
      <vt:lpstr>Which version control system do your use?</vt:lpstr>
      <vt:lpstr>Are you experienced?</vt:lpstr>
      <vt:lpstr>Are you experienced?</vt:lpstr>
      <vt:lpstr>Just an Introduction</vt:lpstr>
      <vt:lpstr>Class Logistics</vt:lpstr>
      <vt:lpstr>Agenda</vt:lpstr>
      <vt:lpstr>Agenda</vt:lpstr>
      <vt:lpstr>Breaks!</vt:lpstr>
      <vt:lpstr>Slides, Code, Questions, etc.</vt:lpstr>
      <vt:lpstr>Overview of Chef</vt:lpstr>
      <vt:lpstr>Automation Platform</vt:lpstr>
      <vt:lpstr>Infrastructure as Code</vt:lpstr>
      <vt:lpstr>Policy-based </vt:lpstr>
      <vt:lpstr>Policy-based</vt:lpstr>
      <vt:lpstr>Building your policy</vt:lpstr>
      <vt:lpstr>Resources</vt:lpstr>
      <vt:lpstr>Resources - Package</vt:lpstr>
      <vt:lpstr>Resources - Service</vt:lpstr>
      <vt:lpstr>Resources - Service</vt:lpstr>
      <vt:lpstr>Resources - Cron</vt:lpstr>
      <vt:lpstr>Resources - User</vt:lpstr>
      <vt:lpstr>Resources - DSC</vt:lpstr>
      <vt:lpstr>Resources – Registry Key</vt:lpstr>
      <vt:lpstr>Resources</vt:lpstr>
      <vt:lpstr>Login to your lab machine    </vt:lpstr>
      <vt:lpstr>Welcome to your workstation</vt:lpstr>
      <vt:lpstr>chef-apply</vt:lpstr>
      <vt:lpstr>Install cowsay</vt:lpstr>
      <vt:lpstr>Say hello</vt:lpstr>
      <vt:lpstr>Resources</vt:lpstr>
      <vt:lpstr>Install cowsay again with chef-apply</vt:lpstr>
      <vt:lpstr>Test and Repair</vt:lpstr>
      <vt:lpstr>Test and Repair</vt:lpstr>
      <vt:lpstr>Test and Repair</vt:lpstr>
      <vt:lpstr>Test and Repair</vt:lpstr>
      <vt:lpstr>Test and Repair</vt:lpstr>
      <vt:lpstr>Test and Repair</vt:lpstr>
      <vt:lpstr>Test and Repair</vt:lpstr>
      <vt:lpstr>Resources – Test and Repair</vt:lpstr>
      <vt:lpstr>Resources</vt:lpstr>
      <vt:lpstr>Recipes</vt:lpstr>
      <vt:lpstr>Recipes</vt:lpstr>
      <vt:lpstr>Lab 2 – Serve our homepage</vt:lpstr>
      <vt:lpstr>What is our desired state?</vt:lpstr>
      <vt:lpstr>What is required to meet this state?</vt:lpstr>
      <vt:lpstr>Recipe</vt:lpstr>
      <vt:lpstr>Create learnchef/lab2 directory</vt:lpstr>
      <vt:lpstr>Move to the learnchef/lab2 directory</vt:lpstr>
      <vt:lpstr>Is there a web server?</vt:lpstr>
      <vt:lpstr>Write a recipe for apache</vt:lpstr>
      <vt:lpstr>Apply the apache recipe</vt:lpstr>
      <vt:lpstr>chef-apply a recipe</vt:lpstr>
      <vt:lpstr>Is it working?</vt:lpstr>
      <vt:lpstr>Write a recipe for apache</vt:lpstr>
      <vt:lpstr>The service resource</vt:lpstr>
      <vt:lpstr>Resources</vt:lpstr>
      <vt:lpstr>Why did the package resource work?</vt:lpstr>
      <vt:lpstr>Why did the package resource work?</vt:lpstr>
      <vt:lpstr>Apply the apache recipe</vt:lpstr>
      <vt:lpstr>Is it working?</vt:lpstr>
      <vt:lpstr>Not there yet</vt:lpstr>
      <vt:lpstr>What resource should we use?</vt:lpstr>
      <vt:lpstr>What resource should we use?</vt:lpstr>
      <vt:lpstr>What resource should we use?</vt:lpstr>
      <vt:lpstr>What resource should we use?</vt:lpstr>
      <vt:lpstr>What resource should we use?</vt:lpstr>
      <vt:lpstr>File Resource</vt:lpstr>
      <vt:lpstr>File Resource - Actions</vt:lpstr>
      <vt:lpstr>File Resource – content attribute</vt:lpstr>
      <vt:lpstr>Write a recipe for apache</vt:lpstr>
      <vt:lpstr>Re-apply the recipe</vt:lpstr>
      <vt:lpstr>Is it working?</vt:lpstr>
      <vt:lpstr>Scenario testing</vt:lpstr>
      <vt:lpstr>Change the home page (use sudo)</vt:lpstr>
      <vt:lpstr>Is it working?</vt:lpstr>
      <vt:lpstr>Re-apply the recipe</vt:lpstr>
      <vt:lpstr>Key Learning</vt:lpstr>
      <vt:lpstr>Separating data from policy</vt:lpstr>
      <vt:lpstr>Template resource</vt:lpstr>
      <vt:lpstr>Problem!</vt:lpstr>
      <vt:lpstr>Cookbooks</vt:lpstr>
      <vt:lpstr>Cookbooks</vt:lpstr>
      <vt:lpstr>Cookbooks</vt:lpstr>
      <vt:lpstr>Infrastructure as Code</vt:lpstr>
      <vt:lpstr>Lab 3 – Manage the homepage content separately</vt:lpstr>
      <vt:lpstr>chef</vt:lpstr>
      <vt:lpstr>Lab 3 – Manage the homepage content separately</vt:lpstr>
      <vt:lpstr>Lab 3 – Manage the homepage content separately</vt:lpstr>
      <vt:lpstr>What can chef generate?</vt:lpstr>
      <vt:lpstr>How do we generate a repo?</vt:lpstr>
      <vt:lpstr>Lab 3 – Manage the homepage content separately</vt:lpstr>
      <vt:lpstr>Go home!</vt:lpstr>
      <vt:lpstr>Create a chef-repo</vt:lpstr>
      <vt:lpstr>Commit this chef-repo to git</vt:lpstr>
      <vt:lpstr>Initialize repository</vt:lpstr>
      <vt:lpstr>Commit this chef-repo to git</vt:lpstr>
      <vt:lpstr>Commit this chef-repo to git</vt:lpstr>
      <vt:lpstr>Lab 3 – Manage the homepage content separately</vt:lpstr>
      <vt:lpstr>Create an apache cookbook</vt:lpstr>
      <vt:lpstr>Create an apache cookbook</vt:lpstr>
      <vt:lpstr>Create an apache cookbook</vt:lpstr>
      <vt:lpstr>Create new git repo for this cookbook</vt:lpstr>
      <vt:lpstr>Create new git repo for this cookbook</vt:lpstr>
      <vt:lpstr>Commit the initial cookbook</vt:lpstr>
      <vt:lpstr>Commit the initial cookbook</vt:lpstr>
      <vt:lpstr>Write the default recipe</vt:lpstr>
      <vt:lpstr>Wait a second!</vt:lpstr>
      <vt:lpstr>Replace the file resource</vt:lpstr>
      <vt:lpstr>Template resource</vt:lpstr>
      <vt:lpstr>Create a new template file</vt:lpstr>
      <vt:lpstr>Let’s create a template!</vt:lpstr>
      <vt:lpstr>Go to the chef-repo</vt:lpstr>
      <vt:lpstr>Let’s create a template!</vt:lpstr>
      <vt:lpstr>Check the template</vt:lpstr>
      <vt:lpstr>Lab 3 – Manage the homepage content separately</vt:lpstr>
      <vt:lpstr>Verify the changes</vt:lpstr>
      <vt:lpstr>Verify the changes</vt:lpstr>
      <vt:lpstr>Ensuring desired state</vt:lpstr>
      <vt:lpstr>chef-client</vt:lpstr>
      <vt:lpstr>chef-client modes</vt:lpstr>
      <vt:lpstr>chef-client privileges</vt:lpstr>
      <vt:lpstr>Desired State</vt:lpstr>
      <vt:lpstr>Run List</vt:lpstr>
      <vt:lpstr>Run List</vt:lpstr>
      <vt:lpstr>Run List</vt:lpstr>
      <vt:lpstr>Run List</vt:lpstr>
      <vt:lpstr>Run List</vt:lpstr>
      <vt:lpstr>Lab 4 – Verify the cookbook</vt:lpstr>
      <vt:lpstr>Run chef-client with a run list</vt:lpstr>
      <vt:lpstr>Verify the home page</vt:lpstr>
      <vt:lpstr>Infrastructure State</vt:lpstr>
      <vt:lpstr>Node Object</vt:lpstr>
      <vt:lpstr>Node state</vt:lpstr>
      <vt:lpstr>New directory:  nodes</vt:lpstr>
      <vt:lpstr>Explore the node’s .json file</vt:lpstr>
      <vt:lpstr>ohai</vt:lpstr>
      <vt:lpstr>Run ohai</vt:lpstr>
      <vt:lpstr>Use ohai to find the platform</vt:lpstr>
      <vt:lpstr>Find the platform in the node object</vt:lpstr>
      <vt:lpstr>Lab 5 – Read node attributes in our policy</vt:lpstr>
      <vt:lpstr>Display node attributes</vt:lpstr>
      <vt:lpstr>Display node attributes</vt:lpstr>
      <vt:lpstr>Display node attributes</vt:lpstr>
      <vt:lpstr>Display node attributes</vt:lpstr>
      <vt:lpstr>Display node attributes</vt:lpstr>
      <vt:lpstr>Verify the change</vt:lpstr>
      <vt:lpstr>Verify the change</vt:lpstr>
      <vt:lpstr>Custom node attributes</vt:lpstr>
      <vt:lpstr>Lab 6 - Create a custom node attribute </vt:lpstr>
      <vt:lpstr>Lab 6 - Create a custom node attribute </vt:lpstr>
      <vt:lpstr>chef can generate attributes</vt:lpstr>
      <vt:lpstr>Generate attribute</vt:lpstr>
      <vt:lpstr>Create an attribute</vt:lpstr>
      <vt:lpstr>Update the home page</vt:lpstr>
      <vt:lpstr>Let’s look at the node</vt:lpstr>
      <vt:lpstr>Let’s look at the node</vt:lpstr>
      <vt:lpstr>Let’s look at the node</vt:lpstr>
      <vt:lpstr>Apply the change</vt:lpstr>
      <vt:lpstr>Verify the change</vt:lpstr>
      <vt:lpstr>Let’s look at the node</vt:lpstr>
      <vt:lpstr>Faster Feedback</vt:lpstr>
      <vt:lpstr>Our process</vt:lpstr>
      <vt:lpstr>Faster Feedback</vt:lpstr>
      <vt:lpstr>Chef Testing</vt:lpstr>
      <vt:lpstr>Chef client success status</vt:lpstr>
      <vt:lpstr>Chef client success status</vt:lpstr>
      <vt:lpstr>Chef client success status</vt:lpstr>
      <vt:lpstr>Test Kitchen</vt:lpstr>
      <vt:lpstr>Test Matrix</vt:lpstr>
      <vt:lpstr>Test Matrix</vt:lpstr>
      <vt:lpstr>Test Matrix</vt:lpstr>
      <vt:lpstr>Test Matrix</vt:lpstr>
      <vt:lpstr>Configuring the Kitchen</vt:lpstr>
      <vt:lpstr>.kitchen.yml</vt:lpstr>
      <vt:lpstr>.kitchen.yml</vt:lpstr>
      <vt:lpstr>.kitchen.yml</vt:lpstr>
      <vt:lpstr>.kitchen.yml</vt:lpstr>
      <vt:lpstr>.kitchen.yml</vt:lpstr>
      <vt:lpstr>.kitchen.yml</vt:lpstr>
      <vt:lpstr>.kitchen.yml</vt:lpstr>
      <vt:lpstr>Docker</vt:lpstr>
      <vt:lpstr>Verify docker</vt:lpstr>
      <vt:lpstr>kitchen-docker gem</vt:lpstr>
      <vt:lpstr>Verify kitchen-docker is installed</vt:lpstr>
      <vt:lpstr>Lab 7 – Verify chef-client success</vt:lpstr>
      <vt:lpstr>Move to the apache cookbook directory</vt:lpstr>
      <vt:lpstr>Update .kitchen.yml</vt:lpstr>
      <vt:lpstr>List the Test Kitchens </vt:lpstr>
      <vt:lpstr>Create the kitchen</vt:lpstr>
      <vt:lpstr>Kitchen created</vt:lpstr>
      <vt:lpstr>Login to the kitchen</vt:lpstr>
      <vt:lpstr>Kitchen login</vt:lpstr>
      <vt:lpstr>Kitchen login</vt:lpstr>
      <vt:lpstr>Kitchen login</vt:lpstr>
      <vt:lpstr>Kitchen login</vt:lpstr>
      <vt:lpstr>Chef client success status</vt:lpstr>
      <vt:lpstr>Lab – Apply our policy</vt:lpstr>
      <vt:lpstr>Leave the kitchen</vt:lpstr>
      <vt:lpstr>Go to the right place</vt:lpstr>
      <vt:lpstr>Apply our policy </vt:lpstr>
      <vt:lpstr>Kitchen converge</vt:lpstr>
      <vt:lpstr>Questions to ask when testing</vt:lpstr>
      <vt:lpstr>Lab 8 – Verify the node</vt:lpstr>
      <vt:lpstr>Manually Inspect with kitchen login</vt:lpstr>
      <vt:lpstr>Manually Inspect with kitchen login</vt:lpstr>
      <vt:lpstr>Serverspec</vt:lpstr>
      <vt:lpstr>Leave the Kitchen</vt:lpstr>
      <vt:lpstr>Move to the proper directory</vt:lpstr>
      <vt:lpstr>Write a Serverspec test</vt:lpstr>
      <vt:lpstr>Generic Expectation Form</vt:lpstr>
      <vt:lpstr>Awesome Expectations</vt:lpstr>
      <vt:lpstr>Run the serverspec test</vt:lpstr>
      <vt:lpstr>How would you test our criteria?</vt:lpstr>
      <vt:lpstr>Verify package is installed</vt:lpstr>
      <vt:lpstr>Verify the kitchen</vt:lpstr>
      <vt:lpstr>Extend the Serverspec test</vt:lpstr>
      <vt:lpstr>Verify the kitchen</vt:lpstr>
      <vt:lpstr>Change the test</vt:lpstr>
      <vt:lpstr>Verify the kitchen</vt:lpstr>
      <vt:lpstr>Reset the Serverspec test</vt:lpstr>
      <vt:lpstr>Kitchen Workflow</vt:lpstr>
      <vt:lpstr>Chef Testing</vt:lpstr>
      <vt:lpstr>Even Faster Feedback</vt:lpstr>
      <vt:lpstr>This is too slow!</vt:lpstr>
      <vt:lpstr>Properly configured resources</vt:lpstr>
      <vt:lpstr>Lab – Verify the resources</vt:lpstr>
      <vt:lpstr>ChefSpec</vt:lpstr>
      <vt:lpstr>Change to the apache cookbook directory</vt:lpstr>
      <vt:lpstr>Write a ChefSpec test</vt:lpstr>
      <vt:lpstr>Write a ChefSpec test</vt:lpstr>
      <vt:lpstr>Run the ChefSpec tests</vt:lpstr>
      <vt:lpstr>Break the cookbook</vt:lpstr>
      <vt:lpstr>Run the ChefSpec tests</vt:lpstr>
      <vt:lpstr>Fix the cookbook</vt:lpstr>
      <vt:lpstr>Run the ChefSpec tests</vt:lpstr>
      <vt:lpstr>Chef Testing</vt:lpstr>
      <vt:lpstr>Clean code</vt:lpstr>
      <vt:lpstr>Foodcritic</vt:lpstr>
      <vt:lpstr>Change our recipe</vt:lpstr>
      <vt:lpstr>Run Foodcritic  (cd .. to apache directory)</vt:lpstr>
      <vt:lpstr>Chef Testing</vt:lpstr>
      <vt:lpstr>Wrap Up</vt:lpstr>
      <vt:lpstr>Course Objectives</vt:lpstr>
      <vt:lpstr>Tool Survey</vt:lpstr>
      <vt:lpstr>Vocabulary</vt:lpstr>
      <vt:lpstr>Resources</vt:lpstr>
      <vt:lpstr>But wait…</vt:lpstr>
      <vt:lpstr>Further Resources</vt:lpstr>
      <vt:lpstr>Food Fight Show</vt:lpstr>
      <vt:lpstr>PowerPoint Presentation</vt:lpstr>
      <vt:lpstr>Chef Community Summit – Seattle &amp; London Seattle – October 14 &amp; 15 London – November 3 &amp; 4</vt:lpstr>
      <vt:lpstr>Nathen Harvey</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Joshua Jorgensen</dc:creator>
  <dc:description>Template: Louma El-Khoury, Silver Fox Productions Inc.
Formatting:
Event Date: March 12, 2012
Event Location: New York, NY
Audience Type:</dc:description>
  <cp:lastModifiedBy>Jessica DeVita</cp:lastModifiedBy>
  <cp:revision>575</cp:revision>
  <cp:lastPrinted>2015-09-23T12:52:54Z</cp:lastPrinted>
  <dcterms:created xsi:type="dcterms:W3CDTF">2012-09-13T17:36:07Z</dcterms:created>
  <dcterms:modified xsi:type="dcterms:W3CDTF">2015-11-30T03:42:20Z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